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59" r:id="rId6"/>
    <p:sldId id="264" r:id="rId7"/>
    <p:sldId id="277" r:id="rId8"/>
    <p:sldId id="278" r:id="rId9"/>
    <p:sldId id="260" r:id="rId10"/>
    <p:sldId id="281" r:id="rId11"/>
    <p:sldId id="262" r:id="rId12"/>
    <p:sldId id="265" r:id="rId13"/>
    <p:sldId id="268" r:id="rId14"/>
    <p:sldId id="269" r:id="rId15"/>
    <p:sldId id="270" r:id="rId16"/>
    <p:sldId id="279" r:id="rId17"/>
    <p:sldId id="280" r:id="rId18"/>
    <p:sldId id="28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E20B4-0042-4039-A82A-840E77CE4D41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76265-A588-44E0-8F54-B408F24DEE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76265-A588-44E0-8F54-B408F24DEE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0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76265-A588-44E0-8F54-B408F24DEE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2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76265-A588-44E0-8F54-B408F24DEE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2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76265-A588-44E0-8F54-B408F24DEE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95AD2-8F63-462A-866E-3CFDFF85E226}" type="datetimeFigureOut">
              <a:rPr lang="en-US" smtClean="0"/>
              <a:t>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DF432-5075-4571-A111-C95C95214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artleby.com/13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Enemies-State-Cato-Street-Conspiracy/dp/1844159647/ref=sr_1_1?s=books&amp;ie=UTF8&amp;qid=1312458361&amp;sr=1-1" TargetMode="External"/><Relationship Id="rId2" Type="http://schemas.openxmlformats.org/officeDocument/2006/relationships/hyperlink" Target="http://www.amazon.com/Liberalism-Modern-Society-Historical-Argument/dp/02710088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tenberg.org/files/135/135-h/135-h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onang.com/exlibris/locke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lib.org/library/Smith/smW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lib.org/library/Say/say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youtube.com/watch?v=dD-yN2G5BY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kp9b4Y86fu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406640" cy="76528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Britannic Bold" pitchFamily="34" charset="0"/>
              </a:rPr>
              <a:t>Liberalism and Revolution</a:t>
            </a:r>
            <a:endParaRPr lang="en-US" dirty="0">
              <a:solidFill>
                <a:srgbClr val="FFC000"/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648200"/>
            <a:ext cx="50292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By Devika Chandramohan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Period 5- Kinberg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January 12, 2013</a:t>
            </a:r>
          </a:p>
        </p:txBody>
      </p:sp>
    </p:spTree>
    <p:extLst>
      <p:ext uri="{BB962C8B-B14F-4D97-AF65-F5344CB8AC3E}">
        <p14:creationId xmlns:p14="http://schemas.microsoft.com/office/powerpoint/2010/main" val="28713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"/>
            <a:ext cx="8724900" cy="4876800"/>
          </a:xfrm>
        </p:spPr>
        <p:txBody>
          <a:bodyPr/>
          <a:lstStyle/>
          <a:p>
            <a:r>
              <a:rPr lang="en-US" dirty="0" smtClean="0"/>
              <a:t>John Stuart Mill:</a:t>
            </a:r>
          </a:p>
          <a:p>
            <a:pPr lvl="1"/>
            <a:r>
              <a:rPr lang="en-US" dirty="0" smtClean="0"/>
              <a:t>Most important liberal thinker of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Freedom</a:t>
            </a:r>
          </a:p>
          <a:p>
            <a:pPr lvl="2"/>
            <a:r>
              <a:rPr lang="en-US" dirty="0" smtClean="0"/>
              <a:t>Universal suffrage</a:t>
            </a:r>
          </a:p>
          <a:p>
            <a:pPr lvl="2"/>
            <a:r>
              <a:rPr lang="en-US" dirty="0" smtClean="0"/>
              <a:t>Open admin.</a:t>
            </a:r>
          </a:p>
          <a:p>
            <a:pPr lvl="2"/>
            <a:r>
              <a:rPr lang="en-US" dirty="0" smtClean="0"/>
              <a:t>Workers’ cooperatives</a:t>
            </a:r>
          </a:p>
          <a:p>
            <a:pPr lvl="2"/>
            <a:r>
              <a:rPr lang="en-US" dirty="0" smtClean="0"/>
              <a:t>Emancipation of women</a:t>
            </a:r>
          </a:p>
          <a:p>
            <a:pPr lvl="2"/>
            <a:r>
              <a:rPr lang="en-US" dirty="0" smtClean="0"/>
              <a:t>Liberty = productiveness, creativity,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2971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(Chambers 679)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44090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(Wilson)</a:t>
            </a:r>
            <a:endParaRPr lang="en-US" sz="1400" dirty="0"/>
          </a:p>
        </p:txBody>
      </p:sp>
      <p:pic>
        <p:nvPicPr>
          <p:cNvPr id="3074" name="Picture 2" descr="http://files.libertyfund.org/img/JSMill-a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23080"/>
            <a:ext cx="2209800" cy="2669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8300" y="48005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Stuart Mill</a:t>
            </a:r>
          </a:p>
          <a:p>
            <a:pPr algn="ctr"/>
            <a:r>
              <a:rPr lang="en-US" dirty="0" smtClean="0"/>
              <a:t>(May 20, 1806- May 8, 1873)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5100" y="536939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(John)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4800599"/>
            <a:ext cx="1219200" cy="457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418653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read </a:t>
            </a:r>
          </a:p>
          <a:p>
            <a:pPr algn="ctr"/>
            <a:r>
              <a:rPr lang="en-US" i="1" dirty="0" smtClean="0"/>
              <a:t>On Liberty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(1859)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372600" cy="838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 liberal ideas spread, revolutions occurred across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8" y="152400"/>
            <a:ext cx="7939871" cy="5965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032" y="6144956"/>
            <a:ext cx="771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Europe, 1848, depicting the various revolutions and peaceful reforms</a:t>
            </a:r>
          </a:p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400" dirty="0" smtClean="0"/>
              <a:t>(Map)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4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599"/>
            <a:ext cx="9144000" cy="41910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Mainly avoided revolutions</a:t>
            </a:r>
            <a:endParaRPr lang="en-US" dirty="0"/>
          </a:p>
          <a:p>
            <a:r>
              <a:rPr lang="en-US" dirty="0" smtClean="0"/>
              <a:t>Sir Robert Peel’s police force and spy network able to maintain control</a:t>
            </a:r>
          </a:p>
          <a:p>
            <a:pPr lvl="1"/>
            <a:r>
              <a:rPr lang="en-US" dirty="0" err="1" smtClean="0"/>
              <a:t>Despard</a:t>
            </a:r>
            <a:r>
              <a:rPr lang="en-US" dirty="0" smtClean="0"/>
              <a:t> Conspiracy</a:t>
            </a:r>
          </a:p>
          <a:p>
            <a:pPr lvl="2"/>
            <a:r>
              <a:rPr lang="en-US" dirty="0" smtClean="0"/>
              <a:t>Colonel </a:t>
            </a:r>
            <a:r>
              <a:rPr lang="en-US" dirty="0"/>
              <a:t>Edward </a:t>
            </a:r>
            <a:r>
              <a:rPr lang="en-US" dirty="0" err="1"/>
              <a:t>Despard</a:t>
            </a:r>
            <a:r>
              <a:rPr lang="en-US" dirty="0"/>
              <a:t> </a:t>
            </a:r>
            <a:r>
              <a:rPr lang="en-US" dirty="0" smtClean="0"/>
              <a:t>(Irish) planned revolution to overthrow King George III</a:t>
            </a:r>
          </a:p>
          <a:p>
            <a:pPr lvl="3"/>
            <a:r>
              <a:rPr lang="en-US" dirty="0" smtClean="0"/>
              <a:t>Saw his people being driven off land while English landlords enclosed land</a:t>
            </a:r>
          </a:p>
          <a:p>
            <a:pPr lvl="2"/>
            <a:r>
              <a:rPr lang="en-US" dirty="0" smtClean="0"/>
              <a:t>Executed on </a:t>
            </a:r>
            <a:r>
              <a:rPr lang="en-US" dirty="0"/>
              <a:t>Feb. 22, </a:t>
            </a:r>
            <a:r>
              <a:rPr lang="en-US" dirty="0" smtClean="0"/>
              <a:t>1803</a:t>
            </a:r>
          </a:p>
          <a:p>
            <a:pPr lvl="1"/>
            <a:r>
              <a:rPr lang="en-US" dirty="0" smtClean="0"/>
              <a:t>Cato Street Conspiracy</a:t>
            </a:r>
          </a:p>
          <a:p>
            <a:pPr lvl="2"/>
            <a:r>
              <a:rPr lang="en-US" dirty="0" smtClean="0"/>
              <a:t>Inspired by Thomas Spence, wanted small groups running </a:t>
            </a:r>
            <a:r>
              <a:rPr lang="en-US" dirty="0" err="1" smtClean="0"/>
              <a:t>gov.</a:t>
            </a:r>
            <a:endParaRPr lang="en-US" dirty="0" smtClean="0"/>
          </a:p>
          <a:p>
            <a:pPr lvl="2"/>
            <a:r>
              <a:rPr lang="en-US" dirty="0" smtClean="0"/>
              <a:t>Feb. 23, 1820: </a:t>
            </a:r>
            <a:r>
              <a:rPr lang="en-US" dirty="0" err="1" smtClean="0"/>
              <a:t>Spenceans</a:t>
            </a:r>
            <a:r>
              <a:rPr lang="en-US" dirty="0" smtClean="0"/>
              <a:t> planned raiding and murder of multiple magistrates (including Lord </a:t>
            </a:r>
            <a:r>
              <a:rPr lang="en-US" dirty="0" err="1" smtClean="0"/>
              <a:t>Castlereagh</a:t>
            </a:r>
            <a:r>
              <a:rPr lang="en-US" dirty="0" smtClean="0"/>
              <a:t>), but quickly arrested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2895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Barkawi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51955" y="4190999"/>
            <a:ext cx="148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(McMillan)</a:t>
            </a:r>
            <a:endParaRPr lang="en-US" sz="1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40658"/>
            <a:ext cx="3457393" cy="2059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8896" y="630763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Cato Street Conspiracy </a:t>
            </a:r>
            <a:r>
              <a:rPr lang="en-US" sz="1400" dirty="0" smtClean="0"/>
              <a:t>(Cruikshank)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09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55041"/>
            <a:ext cx="6934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1830:</a:t>
            </a:r>
          </a:p>
          <a:p>
            <a:pPr lvl="1"/>
            <a:r>
              <a:rPr lang="en-US" dirty="0" smtClean="0"/>
              <a:t>Causes: </a:t>
            </a:r>
          </a:p>
          <a:p>
            <a:pPr lvl="2"/>
            <a:r>
              <a:rPr lang="en-US" dirty="0" smtClean="0"/>
              <a:t>King Louis XVIII had accepted constitutional monarchy, charter for people, parliament for voting</a:t>
            </a:r>
          </a:p>
          <a:p>
            <a:pPr lvl="2"/>
            <a:r>
              <a:rPr lang="en-US" dirty="0" smtClean="0"/>
              <a:t>Royalist wanted power of monarch:</a:t>
            </a:r>
          </a:p>
          <a:p>
            <a:pPr lvl="3"/>
            <a:r>
              <a:rPr lang="en-US" dirty="0" smtClean="0"/>
              <a:t>Brought end to revolutionary power (heavy censorship of press, </a:t>
            </a:r>
            <a:r>
              <a:rPr lang="en-US" dirty="0" err="1" smtClean="0"/>
              <a:t>Tricolot</a:t>
            </a:r>
            <a:r>
              <a:rPr lang="en-US" dirty="0" smtClean="0"/>
              <a:t> replaced by national flag)</a:t>
            </a:r>
          </a:p>
          <a:p>
            <a:pPr lvl="3"/>
            <a:r>
              <a:rPr lang="en-US" dirty="0" smtClean="0"/>
              <a:t>King Charles X even more oppressive</a:t>
            </a:r>
          </a:p>
          <a:p>
            <a:pPr lvl="2"/>
            <a:r>
              <a:rPr lang="en-US" dirty="0" smtClean="0"/>
              <a:t>July Ordinances (July 26): set of decrees issued by Charles X</a:t>
            </a:r>
          </a:p>
          <a:p>
            <a:pPr lvl="3"/>
            <a:r>
              <a:rPr lang="en-US" dirty="0" smtClean="0"/>
              <a:t>Took away voting privileges, freedoms, dissolve Parliament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65174" y="65502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/>
              <a:t>Pakhare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1"/>
            <a:ext cx="2438400" cy="1910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636774" y="202561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Scenes of July 1830</a:t>
            </a:r>
          </a:p>
          <a:p>
            <a:pPr algn="ctr"/>
            <a:r>
              <a:rPr lang="en-US" sz="1400" dirty="0" smtClean="0"/>
              <a:t> (</a:t>
            </a:r>
            <a:r>
              <a:rPr lang="en-US" sz="1400" dirty="0" err="1"/>
              <a:t>Cogniet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39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0"/>
            <a:ext cx="5943600" cy="6858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Outraged the people</a:t>
            </a:r>
          </a:p>
          <a:p>
            <a:pPr lvl="2"/>
            <a:r>
              <a:rPr lang="en-US" dirty="0"/>
              <a:t>July 27: </a:t>
            </a:r>
            <a:endParaRPr lang="en-US" dirty="0" smtClean="0"/>
          </a:p>
          <a:p>
            <a:pPr lvl="3"/>
            <a:r>
              <a:rPr lang="en-US" dirty="0" smtClean="0"/>
              <a:t>Riots begin</a:t>
            </a:r>
          </a:p>
          <a:p>
            <a:pPr lvl="3"/>
            <a:r>
              <a:rPr lang="en-US" dirty="0" smtClean="0"/>
              <a:t>2000 Parisian civilians killed</a:t>
            </a:r>
          </a:p>
          <a:p>
            <a:pPr lvl="2"/>
            <a:r>
              <a:rPr lang="en-US" dirty="0" smtClean="0"/>
              <a:t>July 29: </a:t>
            </a:r>
          </a:p>
          <a:p>
            <a:pPr lvl="3"/>
            <a:r>
              <a:rPr lang="en-US" dirty="0" smtClean="0"/>
              <a:t>Revolutionaries gained control</a:t>
            </a:r>
          </a:p>
          <a:p>
            <a:pPr lvl="3"/>
            <a:r>
              <a:rPr lang="en-US" dirty="0" smtClean="0"/>
              <a:t>Barricades across the city of Paris, blocking military</a:t>
            </a:r>
          </a:p>
          <a:p>
            <a:pPr lvl="3"/>
            <a:r>
              <a:rPr lang="en-US" dirty="0" smtClean="0"/>
              <a:t>“The people’s flag” (red flag) raised</a:t>
            </a:r>
          </a:p>
          <a:p>
            <a:pPr lvl="3"/>
            <a:r>
              <a:rPr lang="en-US" dirty="0" smtClean="0"/>
              <a:t>Overthrew </a:t>
            </a:r>
            <a:r>
              <a:rPr lang="en-US" dirty="0" err="1" smtClean="0"/>
              <a:t>gov.</a:t>
            </a:r>
            <a:endParaRPr lang="en-US" dirty="0"/>
          </a:p>
          <a:p>
            <a:pPr lvl="2"/>
            <a:r>
              <a:rPr lang="en-US" dirty="0" smtClean="0"/>
              <a:t>August 2: Charles X abdicated throne, in favor of grandson receiving throne</a:t>
            </a:r>
          </a:p>
          <a:p>
            <a:pPr lvl="3"/>
            <a:r>
              <a:rPr lang="en-US" dirty="0" smtClean="0"/>
              <a:t>Louis Philippe (head of House of </a:t>
            </a:r>
            <a:r>
              <a:rPr lang="en-US" dirty="0" err="1" smtClean="0"/>
              <a:t>Orléans</a:t>
            </a:r>
            <a:r>
              <a:rPr lang="en-US" dirty="0" smtClean="0"/>
              <a:t>) presented as candidate by Marquis de Lafayette</a:t>
            </a:r>
          </a:p>
          <a:p>
            <a:pPr lvl="3"/>
            <a:r>
              <a:rPr lang="en-US" dirty="0" smtClean="0"/>
              <a:t>Becomes king: July Monarchy</a:t>
            </a:r>
          </a:p>
          <a:p>
            <a:pPr lvl="3"/>
            <a:r>
              <a:rPr lang="en-US" dirty="0" smtClean="0"/>
              <a:t>Provided the freedoms liberalists desired, but in moderation</a:t>
            </a:r>
          </a:p>
          <a:p>
            <a:pPr lvl="4"/>
            <a:r>
              <a:rPr lang="en-US" dirty="0" smtClean="0"/>
              <a:t>Voting rights</a:t>
            </a:r>
          </a:p>
          <a:p>
            <a:pPr lvl="4"/>
            <a:r>
              <a:rPr lang="en-US" dirty="0" smtClean="0"/>
              <a:t>Professionals replaced aristocracy</a:t>
            </a:r>
          </a:p>
          <a:p>
            <a:pPr lvl="4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376669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(“The French”)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" y="1676400"/>
            <a:ext cx="410908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8490" y="5105400"/>
            <a:ext cx="39812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Louis-</a:t>
            </a:r>
            <a:r>
              <a:rPr lang="en-US" dirty="0" err="1"/>
              <a:t>Phillipe</a:t>
            </a:r>
            <a:r>
              <a:rPr lang="en-US" dirty="0"/>
              <a:t> going from the </a:t>
            </a:r>
            <a:r>
              <a:rPr lang="en-US" dirty="0" err="1"/>
              <a:t>Palais</a:t>
            </a:r>
            <a:r>
              <a:rPr lang="en-US" dirty="0"/>
              <a:t> Royal to the </a:t>
            </a:r>
            <a:r>
              <a:rPr lang="en-US" dirty="0" err="1"/>
              <a:t>Hôtel</a:t>
            </a:r>
            <a:r>
              <a:rPr lang="en-US" dirty="0"/>
              <a:t> de </a:t>
            </a:r>
            <a:r>
              <a:rPr lang="en-US" dirty="0" smtClean="0"/>
              <a:t>Ville</a:t>
            </a:r>
          </a:p>
          <a:p>
            <a:pPr algn="ctr"/>
            <a:r>
              <a:rPr lang="en-US" dirty="0" smtClean="0"/>
              <a:t>July 31, 1830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Vernet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89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" y="76200"/>
            <a:ext cx="8686800" cy="6049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1848:</a:t>
            </a:r>
          </a:p>
          <a:p>
            <a:pPr lvl="1"/>
            <a:r>
              <a:rPr lang="en-US" dirty="0" smtClean="0"/>
              <a:t>Causes:</a:t>
            </a:r>
          </a:p>
          <a:p>
            <a:pPr lvl="2"/>
            <a:r>
              <a:rPr lang="en-US" dirty="0" smtClean="0"/>
              <a:t>Louis-Philippe tried to please everyone, but pleased no one</a:t>
            </a:r>
          </a:p>
          <a:p>
            <a:pPr lvl="2"/>
            <a:r>
              <a:rPr lang="en-US" b="1" dirty="0" smtClean="0"/>
              <a:t>Republicans</a:t>
            </a:r>
            <a:r>
              <a:rPr lang="en-US" dirty="0" smtClean="0"/>
              <a:t> didn’t see their ideas being implemented</a:t>
            </a:r>
          </a:p>
          <a:p>
            <a:pPr lvl="2"/>
            <a:r>
              <a:rPr lang="en-US" b="1" dirty="0" smtClean="0"/>
              <a:t>Reformers</a:t>
            </a:r>
            <a:r>
              <a:rPr lang="en-US" dirty="0" smtClean="0"/>
              <a:t> (lead by </a:t>
            </a:r>
            <a:r>
              <a:rPr lang="en-US" dirty="0" err="1" smtClean="0"/>
              <a:t>Adolphe</a:t>
            </a:r>
            <a:r>
              <a:rPr lang="en-US" dirty="0" smtClean="0"/>
              <a:t> Thiers) vs. those who didn’t want any changes (like Fran</a:t>
            </a:r>
            <a:r>
              <a:rPr lang="az-Cyrl-AZ" dirty="0" smtClean="0"/>
              <a:t>ҫ</a:t>
            </a:r>
            <a:r>
              <a:rPr lang="en-US" dirty="0" err="1" smtClean="0"/>
              <a:t>ois</a:t>
            </a:r>
            <a:r>
              <a:rPr lang="en-US" dirty="0" smtClean="0"/>
              <a:t> Guizot)</a:t>
            </a:r>
          </a:p>
          <a:p>
            <a:pPr marL="3376613" lvl="2" indent="-279400"/>
            <a:r>
              <a:rPr lang="en-US" dirty="0" smtClean="0"/>
              <a:t>Suppression of growing </a:t>
            </a:r>
            <a:r>
              <a:rPr lang="en-US" b="1" dirty="0" smtClean="0"/>
              <a:t>working class</a:t>
            </a:r>
          </a:p>
          <a:p>
            <a:pPr marL="3376613" lvl="2" indent="-279400"/>
            <a:r>
              <a:rPr lang="en-US" b="1" dirty="0" smtClean="0"/>
              <a:t>Socialist party </a:t>
            </a:r>
            <a:r>
              <a:rPr lang="en-US" dirty="0" smtClean="0"/>
              <a:t>(lead by Louis Blanc) born (wanted work for all, free competition in market, etc.)</a:t>
            </a:r>
          </a:p>
          <a:p>
            <a:pPr marL="3433763" lvl="1" defTabSz="850900"/>
            <a:r>
              <a:rPr lang="en-US" dirty="0"/>
              <a:t>Political gatherings/ demonstrations outlawed</a:t>
            </a:r>
          </a:p>
          <a:p>
            <a:pPr marL="3948113" lvl="2" defTabSz="850900"/>
            <a:r>
              <a:rPr lang="en-US" dirty="0"/>
              <a:t>Held banquets instead to criticize the regime</a:t>
            </a:r>
          </a:p>
          <a:p>
            <a:pPr marL="4349750" lvl="3" defTabSz="850900"/>
            <a:r>
              <a:rPr lang="en-US" dirty="0"/>
              <a:t>Feb. 1848: this was outlawed</a:t>
            </a:r>
          </a:p>
          <a:p>
            <a:pPr marL="3376613" lvl="2" indent="-279400" defTabSz="85090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3659088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Pakhare</a:t>
            </a:r>
            <a:r>
              <a:rPr lang="en-US" sz="14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2644877" cy="3658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477" y="6263787"/>
            <a:ext cx="397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King Louis Philippe, The “People’s King” </a:t>
            </a:r>
            <a:r>
              <a:rPr lang="en-US" sz="1400" dirty="0" smtClean="0"/>
              <a:t>(Louis Philippe)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21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Outraged, riots broke out</a:t>
            </a:r>
          </a:p>
          <a:p>
            <a:pPr lvl="1"/>
            <a:r>
              <a:rPr lang="en-US" dirty="0" smtClean="0"/>
              <a:t>Barricades set up</a:t>
            </a:r>
          </a:p>
          <a:p>
            <a:pPr lvl="1"/>
            <a:r>
              <a:rPr lang="en-US" dirty="0" smtClean="0"/>
              <a:t>Fight between citizens and municipal guard in front of Ministry of Foreign Affairs (after Guizot resigned)</a:t>
            </a:r>
          </a:p>
          <a:p>
            <a:pPr lvl="2"/>
            <a:r>
              <a:rPr lang="en-US" dirty="0" smtClean="0"/>
              <a:t>Soldier accidently shot at crowd, followed by other soldiers</a:t>
            </a:r>
          </a:p>
          <a:p>
            <a:pPr lvl="3"/>
            <a:r>
              <a:rPr lang="en-US" dirty="0" smtClean="0"/>
              <a:t>50 civilians killed</a:t>
            </a:r>
          </a:p>
          <a:p>
            <a:pPr lvl="1"/>
            <a:r>
              <a:rPr lang="en-US" dirty="0" smtClean="0"/>
              <a:t>Mob raided royal palace</a:t>
            </a:r>
          </a:p>
          <a:p>
            <a:pPr lvl="2"/>
            <a:r>
              <a:rPr lang="en-US" dirty="0" smtClean="0"/>
              <a:t>Louis Philippe abdicated and fled to England</a:t>
            </a:r>
          </a:p>
          <a:p>
            <a:r>
              <a:rPr lang="en-US" dirty="0" smtClean="0"/>
              <a:t>The people prevailed again!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republic w/ strong president, 1-house legislature</a:t>
            </a:r>
          </a:p>
          <a:p>
            <a:pPr lvl="1"/>
            <a:r>
              <a:rPr lang="en-US" dirty="0" smtClean="0"/>
              <a:t>9 million </a:t>
            </a:r>
            <a:r>
              <a:rPr lang="en-US" dirty="0"/>
              <a:t>Frenchmen </a:t>
            </a:r>
            <a:r>
              <a:rPr lang="en-US" dirty="0" smtClean="0"/>
              <a:t>could vote (from 200,000 before)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4800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(“The French”)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9" y="174064"/>
            <a:ext cx="7106122" cy="5954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8619" y="609475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Colored </a:t>
            </a:r>
            <a:r>
              <a:rPr lang="en-US" dirty="0"/>
              <a:t>print depicting revolt in Paris, </a:t>
            </a:r>
            <a:r>
              <a:rPr lang="en-US" dirty="0" smtClean="0"/>
              <a:t>1848</a:t>
            </a:r>
          </a:p>
          <a:p>
            <a:pPr algn="ctr"/>
            <a:r>
              <a:rPr lang="en-US" sz="1400" dirty="0" smtClean="0"/>
              <a:t>(Revolutions)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03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Belgium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155"/>
            <a:ext cx="4800600" cy="606404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Under rule of Dutch King William I</a:t>
            </a:r>
          </a:p>
          <a:p>
            <a:r>
              <a:rPr lang="en-US" dirty="0" smtClean="0"/>
              <a:t>Inspired by 1830s revolution in France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Dutch tariffs favored N. Netherlands, not Belgians (S. Netherlands)</a:t>
            </a:r>
          </a:p>
          <a:p>
            <a:pPr lvl="1"/>
            <a:r>
              <a:rPr lang="en-US" dirty="0" smtClean="0"/>
              <a:t>Oppressed by king</a:t>
            </a:r>
          </a:p>
          <a:p>
            <a:pPr lvl="1"/>
            <a:r>
              <a:rPr lang="en-US" dirty="0" smtClean="0"/>
              <a:t>Imposing Calvinist ideas on people</a:t>
            </a:r>
          </a:p>
          <a:p>
            <a:r>
              <a:rPr lang="en-US" dirty="0" smtClean="0"/>
              <a:t> Aug. 25, 1830:</a:t>
            </a:r>
          </a:p>
          <a:p>
            <a:pPr lvl="1"/>
            <a:r>
              <a:rPr lang="en-US" dirty="0" smtClean="0"/>
              <a:t>Citizens of Brussels rioted</a:t>
            </a:r>
          </a:p>
          <a:p>
            <a:pPr lvl="1"/>
            <a:r>
              <a:rPr lang="en-US" dirty="0" smtClean="0"/>
              <a:t>King ignored son’s advice of separating N. and S. Netherlands</a:t>
            </a:r>
          </a:p>
          <a:p>
            <a:pPr lvl="1"/>
            <a:r>
              <a:rPr lang="en-US" dirty="0" smtClean="0"/>
              <a:t>Sent army</a:t>
            </a:r>
          </a:p>
          <a:p>
            <a:r>
              <a:rPr lang="en-US" dirty="0" smtClean="0"/>
              <a:t>Sept. 23-26: brutal fighting</a:t>
            </a:r>
          </a:p>
          <a:p>
            <a:pPr lvl="1"/>
            <a:r>
              <a:rPr lang="en-US" dirty="0" smtClean="0"/>
              <a:t>Citizens won</a:t>
            </a:r>
          </a:p>
          <a:p>
            <a:pPr lvl="1"/>
            <a:r>
              <a:rPr lang="en-US" dirty="0" smtClean="0"/>
              <a:t>Provincial </a:t>
            </a:r>
            <a:r>
              <a:rPr lang="en-US" dirty="0" err="1" smtClean="0"/>
              <a:t>gov.</a:t>
            </a:r>
            <a:r>
              <a:rPr lang="en-US" dirty="0" smtClean="0"/>
              <a:t> declared</a:t>
            </a:r>
          </a:p>
          <a:p>
            <a:r>
              <a:rPr lang="en-US" dirty="0" smtClean="0"/>
              <a:t>Oct. 4: Declaration of Independence, establishment of Belgian monarchy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&quot;Episode of the Belgian Revolution of 1830&quot; de Egide Charles Gustave Wappers (1835) - revolution Fa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1"/>
            <a:ext cx="4074276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49530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Revolution of 1830 in </a:t>
            </a:r>
            <a:r>
              <a:rPr lang="en-US" dirty="0" err="1" smtClean="0"/>
              <a:t>Beligium</a:t>
            </a:r>
            <a:endParaRPr lang="en-US" dirty="0" smtClean="0"/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Wapper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51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19200"/>
            <a:ext cx="54864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King Ferdinand VII died (1833)- left throne for 3-year-old Isabella</a:t>
            </a:r>
          </a:p>
          <a:p>
            <a:pPr lvl="1"/>
            <a:r>
              <a:rPr lang="en-US" dirty="0" smtClean="0"/>
              <a:t>Don Carlos (king’s brother) started uprising</a:t>
            </a:r>
          </a:p>
          <a:p>
            <a:pPr lvl="2"/>
            <a:r>
              <a:rPr lang="en-US" dirty="0" err="1" smtClean="0"/>
              <a:t>Carlists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Supported autocracy, Catholicism</a:t>
            </a:r>
          </a:p>
          <a:p>
            <a:pPr lvl="2"/>
            <a:r>
              <a:rPr lang="en-US" dirty="0" smtClean="0"/>
              <a:t>Eventually defeated, but earned place in Spanish history</a:t>
            </a:r>
          </a:p>
          <a:p>
            <a:pPr lvl="1"/>
            <a:r>
              <a:rPr lang="en-US" dirty="0" smtClean="0"/>
              <a:t>Constitution created (1834)- had limited freedoms</a:t>
            </a:r>
          </a:p>
          <a:p>
            <a:pPr lvl="2"/>
            <a:r>
              <a:rPr lang="en-US" dirty="0" smtClean="0"/>
              <a:t>Earned support of England and France</a:t>
            </a:r>
          </a:p>
          <a:p>
            <a:pPr lvl="2"/>
            <a:r>
              <a:rPr lang="en-US" dirty="0" smtClean="0"/>
              <a:t>Moderates (supporters of constitution) vs. anticlerical progressives (wanted democratic constitution)</a:t>
            </a:r>
            <a:endParaRPr lang="en-US" dirty="0"/>
          </a:p>
        </p:txBody>
      </p:sp>
      <p:pic>
        <p:nvPicPr>
          <p:cNvPr id="5122" name="Picture 2" descr="http://ancientstandard.com/images/car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44911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4457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Prince Don Carlos</a:t>
            </a:r>
          </a:p>
          <a:p>
            <a:pPr algn="ctr"/>
            <a:r>
              <a:rPr lang="en-US" sz="1400" dirty="0" smtClean="0"/>
              <a:t>(Prince)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14588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(Chambers 700)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27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Suggested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" y="1752600"/>
            <a:ext cx="9144000" cy="4525963"/>
          </a:xfrm>
        </p:spPr>
        <p:txBody>
          <a:bodyPr/>
          <a:lstStyle/>
          <a:p>
            <a:r>
              <a:rPr lang="en-US" i="1" dirty="0">
                <a:hlinkClick r:id="rId2"/>
              </a:rPr>
              <a:t>Liberalism and Modern Society: A Historical Argument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Richard </a:t>
            </a:r>
            <a:r>
              <a:rPr lang="en-US" dirty="0" smtClean="0"/>
              <a:t>Bellamy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>
                <a:hlinkClick r:id="rId3"/>
              </a:rPr>
              <a:t>Enemies </a:t>
            </a:r>
            <a:r>
              <a:rPr lang="en-US" i="1" dirty="0">
                <a:hlinkClick r:id="rId3"/>
              </a:rPr>
              <a:t>of the State: The Cato Street </a:t>
            </a:r>
            <a:r>
              <a:rPr lang="en-US" i="1" dirty="0" smtClean="0">
                <a:hlinkClick r:id="rId3"/>
              </a:rPr>
              <a:t>Conspiracy</a:t>
            </a:r>
            <a:r>
              <a:rPr lang="en-US" dirty="0" smtClean="0"/>
              <a:t> by M.J. </a:t>
            </a:r>
            <a:r>
              <a:rPr lang="en-US" dirty="0" err="1" smtClean="0"/>
              <a:t>Trow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>
                <a:hlinkClick r:id="rId4"/>
              </a:rPr>
              <a:t>Les </a:t>
            </a:r>
            <a:r>
              <a:rPr lang="en-US" i="1" dirty="0" err="1">
                <a:hlinkClick r:id="rId4"/>
              </a:rPr>
              <a:t>Misérables</a:t>
            </a:r>
            <a:r>
              <a:rPr lang="en-US" i="1" dirty="0"/>
              <a:t> </a:t>
            </a:r>
            <a:r>
              <a:rPr lang="en-US" dirty="0"/>
              <a:t>by Victor Hugo </a:t>
            </a:r>
          </a:p>
          <a:p>
            <a:pPr lvl="1"/>
            <a:r>
              <a:rPr lang="en-US" dirty="0"/>
              <a:t>About 1830s French revolution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82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904568"/>
          </a:xfrm>
        </p:spPr>
        <p:txBody>
          <a:bodyPr>
            <a:normAutofit/>
          </a:bodyPr>
          <a:lstStyle/>
          <a:p>
            <a:r>
              <a:rPr lang="en-US" dirty="0" smtClean="0"/>
              <a:t>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4081462"/>
          </a:xfrm>
        </p:spPr>
        <p:txBody>
          <a:bodyPr>
            <a:normAutofit/>
          </a:bodyPr>
          <a:lstStyle/>
          <a:p>
            <a:r>
              <a:rPr lang="en-US" dirty="0" smtClean="0"/>
              <a:t>A set of attitudes</a:t>
            </a:r>
          </a:p>
          <a:p>
            <a:r>
              <a:rPr lang="en-US" dirty="0" smtClean="0"/>
              <a:t>Revolved around social progress, economic development</a:t>
            </a:r>
          </a:p>
          <a:p>
            <a:r>
              <a:rPr lang="en-US" dirty="0" smtClean="0"/>
              <a:t>Mainly promoted by the middle class (very stable and powerful class)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3136612"/>
            <a:ext cx="134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(Chambers 677)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33929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Middle Class Society in 19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A common middle class 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2121"/>
            <a:ext cx="3719081" cy="28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04690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Middle Class</a:t>
            </a:r>
          </a:p>
          <a:p>
            <a:pPr algn="ctr"/>
            <a:r>
              <a:rPr lang="en-US" sz="1400" dirty="0" smtClean="0"/>
              <a:t>(Middle Class)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15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638800"/>
          </a:xfrm>
        </p:spPr>
        <p:txBody>
          <a:bodyPr numCol="2">
            <a:normAutofit fontScale="25000" lnSpcReduction="20000"/>
          </a:bodyPr>
          <a:lstStyle/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Adam Smith. Digital image. </a:t>
            </a:r>
            <a:r>
              <a:rPr lang="en-US" i="1" dirty="0" err="1"/>
              <a:t>Powerpedia</a:t>
            </a:r>
            <a:r>
              <a:rPr lang="en-US" dirty="0"/>
              <a:t>. </a:t>
            </a:r>
            <a:r>
              <a:rPr lang="en-US" dirty="0" err="1"/>
              <a:t>Atlassian</a:t>
            </a:r>
            <a:r>
              <a:rPr lang="en-US" dirty="0"/>
              <a:t> Confluence, 15 June 2011. Web. 14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 err="1"/>
              <a:t>Barkawi</a:t>
            </a:r>
            <a:r>
              <a:rPr lang="en-US" dirty="0"/>
              <a:t>, </a:t>
            </a:r>
            <a:r>
              <a:rPr lang="en-US" dirty="0" err="1"/>
              <a:t>Tarak</a:t>
            </a:r>
            <a:r>
              <a:rPr lang="en-US" dirty="0"/>
              <a:t>. "A Vision of Whole Human Race." </a:t>
            </a:r>
            <a:r>
              <a:rPr lang="en-US" i="1" dirty="0"/>
              <a:t>The Nation</a:t>
            </a:r>
            <a:r>
              <a:rPr lang="en-US" dirty="0"/>
              <a:t>. </a:t>
            </a:r>
            <a:r>
              <a:rPr lang="en-US" dirty="0" err="1"/>
              <a:t>Nawaiwaqt</a:t>
            </a:r>
            <a:r>
              <a:rPr lang="en-US" dirty="0"/>
              <a:t> Group of Newspapers, 28 Jan. 2012. Web. 12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 err="1"/>
              <a:t>Cogniet</a:t>
            </a:r>
            <a:r>
              <a:rPr lang="en-US" dirty="0"/>
              <a:t>, Léon. </a:t>
            </a:r>
            <a:r>
              <a:rPr lang="en-US" i="1" dirty="0"/>
              <a:t>Scenes of July 1830</a:t>
            </a:r>
            <a:r>
              <a:rPr lang="en-US" dirty="0"/>
              <a:t>. Digital image. </a:t>
            </a:r>
            <a:r>
              <a:rPr lang="en-US" i="1" dirty="0" err="1"/>
              <a:t>Burdos</a:t>
            </a:r>
            <a:r>
              <a:rPr lang="en-US" i="1" dirty="0"/>
              <a:t> Classroom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14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Cruikshank, George. </a:t>
            </a:r>
            <a:r>
              <a:rPr lang="en-US" i="1" dirty="0"/>
              <a:t>Cato Street Conspiracy</a:t>
            </a:r>
            <a:r>
              <a:rPr lang="en-US" dirty="0"/>
              <a:t>. Digital image. </a:t>
            </a:r>
            <a:r>
              <a:rPr lang="en-US" i="1" dirty="0"/>
              <a:t>Spartacus Education</a:t>
            </a:r>
            <a:r>
              <a:rPr lang="en-US" dirty="0"/>
              <a:t>. Spartacus Educational Publishers Ltd, </a:t>
            </a:r>
            <a:r>
              <a:rPr lang="en-US" dirty="0" err="1"/>
              <a:t>n.d.</a:t>
            </a:r>
            <a:r>
              <a:rPr lang="en-US" dirty="0"/>
              <a:t> Web. 13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David Ricardo. Digital image. </a:t>
            </a:r>
            <a:r>
              <a:rPr lang="en-US" i="1" dirty="0" err="1"/>
              <a:t>Crawfords</a:t>
            </a:r>
            <a:r>
              <a:rPr lang="en-US" i="1" dirty="0"/>
              <a:t> World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14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"David Ricardo." </a:t>
            </a:r>
            <a:r>
              <a:rPr lang="en-US" i="1" dirty="0"/>
              <a:t>The Concise Encyclopedia of Economics</a:t>
            </a:r>
            <a:r>
              <a:rPr lang="en-US" dirty="0"/>
              <a:t>. Library of Economics and Liberty, 2008. Web. 13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"Jean-Baptiste Say." </a:t>
            </a:r>
            <a:r>
              <a:rPr lang="en-US" i="1" dirty="0"/>
              <a:t>The Concise Encyclopedia of Economics</a:t>
            </a:r>
            <a:r>
              <a:rPr lang="en-US" dirty="0"/>
              <a:t>. Library of Economics and Liberty, 2008. Web. 11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Jeremy Bentham. Digital image. </a:t>
            </a:r>
            <a:r>
              <a:rPr lang="en-US" i="1" dirty="0"/>
              <a:t>Spartacus Educational</a:t>
            </a:r>
            <a:r>
              <a:rPr lang="en-US" dirty="0"/>
              <a:t>. Spartacus Educational Publishers Ltd, </a:t>
            </a:r>
            <a:r>
              <a:rPr lang="en-US" dirty="0" err="1"/>
              <a:t>n.d.</a:t>
            </a:r>
            <a:r>
              <a:rPr lang="en-US" dirty="0"/>
              <a:t> Web. 14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John Stuart Mill. Digital image. </a:t>
            </a:r>
            <a:r>
              <a:rPr lang="en-US" i="1" dirty="0"/>
              <a:t>The Online Library of Liberty</a:t>
            </a:r>
            <a:r>
              <a:rPr lang="en-US" dirty="0"/>
              <a:t>. Liberty Fund, Inc., </a:t>
            </a:r>
            <a:r>
              <a:rPr lang="en-US" dirty="0" err="1"/>
              <a:t>n.d.</a:t>
            </a:r>
            <a:r>
              <a:rPr lang="en-US" dirty="0"/>
              <a:t> Web. 13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Kneller, Godfrey. John Locke. Digital image. </a:t>
            </a:r>
            <a:r>
              <a:rPr lang="en-US" i="1" dirty="0"/>
              <a:t>Liberty Library</a:t>
            </a:r>
            <a:r>
              <a:rPr lang="en-US" dirty="0"/>
              <a:t>. Constitution Society, 27 Aug. 2012. Web. 14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Louis Philippe. Digital image. </a:t>
            </a:r>
            <a:r>
              <a:rPr lang="en-US" i="1" dirty="0"/>
              <a:t>Louis-Philippe</a:t>
            </a:r>
            <a:r>
              <a:rPr lang="en-US" dirty="0"/>
              <a:t>. </a:t>
            </a:r>
            <a:r>
              <a:rPr lang="en-US" dirty="0" err="1"/>
              <a:t>Soylent</a:t>
            </a:r>
            <a:r>
              <a:rPr lang="en-US" dirty="0"/>
              <a:t> Communications, </a:t>
            </a:r>
            <a:r>
              <a:rPr lang="en-US" dirty="0" err="1"/>
              <a:t>n.d.</a:t>
            </a:r>
            <a:r>
              <a:rPr lang="en-US" dirty="0"/>
              <a:t> Web. 14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McKnight, Alexis. "19th Century Political Liberalism." </a:t>
            </a:r>
            <a:r>
              <a:rPr lang="en-US" i="1" dirty="0"/>
              <a:t>Suite101</a:t>
            </a:r>
            <a:r>
              <a:rPr lang="en-US" dirty="0"/>
              <a:t>. Suite101, 2 May 2010. Web. 13 Jan. 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/>
              <a:t>McMillan, Peter. "Cato Street Conspiracy." </a:t>
            </a:r>
            <a:r>
              <a:rPr lang="en-US" i="1" dirty="0"/>
              <a:t>Spartacus Educational</a:t>
            </a:r>
            <a:r>
              <a:rPr lang="en-US" dirty="0"/>
              <a:t>. Spartacus Educational Publishers Ltd, </a:t>
            </a:r>
            <a:r>
              <a:rPr lang="en-US" dirty="0" err="1"/>
              <a:t>n.d.</a:t>
            </a:r>
            <a:r>
              <a:rPr lang="en-US" dirty="0"/>
              <a:t> Web. 13 Jan. </a:t>
            </a:r>
            <a:r>
              <a:rPr lang="en-US" dirty="0" smtClean="0"/>
              <a:t>2013.</a:t>
            </a:r>
          </a:p>
          <a:p>
            <a:pPr marL="457200" indent="-457200">
              <a:lnSpc>
                <a:spcPct val="220000"/>
              </a:lnSpc>
              <a:buNone/>
            </a:pPr>
            <a:r>
              <a:rPr lang="en-US" dirty="0" smtClean="0"/>
              <a:t>Middle </a:t>
            </a:r>
            <a:r>
              <a:rPr lang="en-US" dirty="0"/>
              <a:t>Class. Digital image. </a:t>
            </a:r>
            <a:r>
              <a:rPr lang="en-US" i="1" dirty="0"/>
              <a:t>Social Changes Period 2</a:t>
            </a:r>
            <a:r>
              <a:rPr lang="en-US" dirty="0"/>
              <a:t>. Google Sites, </a:t>
            </a:r>
            <a:r>
              <a:rPr lang="en-US" dirty="0" err="1"/>
              <a:t>n.d.</a:t>
            </a:r>
            <a:r>
              <a:rPr lang="en-US" dirty="0"/>
              <a:t> Web. 14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 err="1"/>
              <a:t>Pakhare</a:t>
            </a:r>
            <a:r>
              <a:rPr lang="en-US" dirty="0"/>
              <a:t>, </a:t>
            </a:r>
            <a:r>
              <a:rPr lang="en-US" dirty="0" err="1"/>
              <a:t>Jayashree</a:t>
            </a:r>
            <a:r>
              <a:rPr lang="en-US" dirty="0"/>
              <a:t>. "Causes and Events of the French Revolution." </a:t>
            </a:r>
            <a:r>
              <a:rPr lang="en-US" i="1" dirty="0" err="1"/>
              <a:t>Buzzle</a:t>
            </a:r>
            <a:r>
              <a:rPr lang="en-US" dirty="0"/>
              <a:t>. </a:t>
            </a:r>
            <a:r>
              <a:rPr lang="en-US" dirty="0" err="1"/>
              <a:t>Buzzle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12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/>
              <a:t>Prince Don Carlos. Digital image. </a:t>
            </a:r>
            <a:r>
              <a:rPr lang="en-US" i="1" dirty="0"/>
              <a:t>The Ancient Standard</a:t>
            </a:r>
            <a:r>
              <a:rPr lang="en-US" dirty="0"/>
              <a:t>. The Scribe, 29 Apr. 2007. Web. 14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/>
              <a:t>Riley, Jim L. "Moderate Political Ideologies: Liberalism and Conservatism." </a:t>
            </a:r>
            <a:r>
              <a:rPr lang="en-US" i="1" dirty="0"/>
              <a:t>Academic Regis</a:t>
            </a:r>
            <a:r>
              <a:rPr lang="en-US" dirty="0"/>
              <a:t>. Regis University, 1990. Web. 11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/>
              <a:t>"The Enlightenment." </a:t>
            </a:r>
            <a:r>
              <a:rPr lang="en-US" i="1" dirty="0" err="1"/>
              <a:t>ThinkQuest</a:t>
            </a:r>
            <a:r>
              <a:rPr lang="en-US" dirty="0"/>
              <a:t>. Oracle Foundation, </a:t>
            </a:r>
            <a:r>
              <a:rPr lang="en-US" dirty="0" err="1"/>
              <a:t>n.d.</a:t>
            </a:r>
            <a:r>
              <a:rPr lang="en-US" dirty="0"/>
              <a:t> Web. 11 Jan. 2013.</a:t>
            </a:r>
          </a:p>
          <a:p>
            <a:pPr marL="730250" indent="-457200" defTabSz="736600">
              <a:lnSpc>
                <a:spcPct val="220000"/>
              </a:lnSpc>
              <a:buNone/>
              <a:tabLst>
                <a:tab pos="176213" algn="l"/>
              </a:tabLst>
            </a:pPr>
            <a:r>
              <a:rPr lang="en-US" dirty="0"/>
              <a:t>"The French Revolutions of 1830 and 1848." </a:t>
            </a:r>
            <a:r>
              <a:rPr lang="en-US" i="1" dirty="0" err="1"/>
              <a:t>Burdos</a:t>
            </a:r>
            <a:r>
              <a:rPr lang="en-US" i="1" dirty="0"/>
              <a:t> Classroom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26 Apr. 2008. Web. 12 Jan. </a:t>
            </a:r>
            <a:r>
              <a:rPr lang="en-US" dirty="0" smtClean="0"/>
              <a:t>2013.</a:t>
            </a:r>
          </a:p>
          <a:p>
            <a:pPr marL="730250" indent="-457200" defTabSz="736600">
              <a:lnSpc>
                <a:spcPct val="220000"/>
              </a:lnSpc>
              <a:buNone/>
              <a:tabLst>
                <a:tab pos="176213" algn="l"/>
              </a:tabLst>
            </a:pPr>
            <a:r>
              <a:rPr lang="en-US" i="1" dirty="0" smtClean="0"/>
              <a:t>Revolutions </a:t>
            </a:r>
            <a:r>
              <a:rPr lang="en-US" i="1" dirty="0"/>
              <a:t>of 1848</a:t>
            </a:r>
            <a:r>
              <a:rPr lang="en-US" dirty="0"/>
              <a:t>. Digital image. </a:t>
            </a:r>
            <a:r>
              <a:rPr lang="en-US" i="1" dirty="0" err="1"/>
              <a:t>Encyclopædia</a:t>
            </a:r>
            <a:r>
              <a:rPr lang="en-US" i="1" dirty="0"/>
              <a:t> Britannica. </a:t>
            </a:r>
            <a:r>
              <a:rPr lang="en-US" i="1" dirty="0" err="1"/>
              <a:t>Encyclopædia</a:t>
            </a:r>
            <a:r>
              <a:rPr lang="en-US" i="1" dirty="0"/>
              <a:t> Britannica Online.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Encyclopædia</a:t>
            </a:r>
            <a:r>
              <a:rPr lang="en-US" dirty="0"/>
              <a:t> Britannica Inc., 2013. Web. 14 Jan. 2013</a:t>
            </a:r>
          </a:p>
          <a:p>
            <a:pPr marL="730250" indent="-457200" defTabSz="736600">
              <a:lnSpc>
                <a:spcPct val="220000"/>
              </a:lnSpc>
              <a:buNone/>
              <a:tabLst>
                <a:tab pos="53975" algn="l"/>
              </a:tabLst>
            </a:pPr>
            <a:r>
              <a:rPr lang="en-US" i="1" dirty="0"/>
              <a:t>Thomas Malthus</a:t>
            </a:r>
            <a:r>
              <a:rPr lang="en-US" dirty="0"/>
              <a:t>. Digital image. </a:t>
            </a:r>
            <a:r>
              <a:rPr lang="en-US" i="1" dirty="0"/>
              <a:t>Chris </a:t>
            </a:r>
            <a:r>
              <a:rPr lang="en-US" i="1" dirty="0" err="1"/>
              <a:t>Troka's</a:t>
            </a:r>
            <a:r>
              <a:rPr lang="en-US" i="1" dirty="0"/>
              <a:t> Home Page</a:t>
            </a:r>
            <a:r>
              <a:rPr lang="en-US" dirty="0"/>
              <a:t>. Crystal Lake South, </a:t>
            </a:r>
            <a:r>
              <a:rPr lang="en-US" dirty="0" err="1"/>
              <a:t>n.d.</a:t>
            </a:r>
            <a:r>
              <a:rPr lang="en-US" dirty="0"/>
              <a:t> Web. 13 Jan. 2013.</a:t>
            </a:r>
          </a:p>
          <a:p>
            <a:pPr marL="730250" indent="-457200" defTabSz="736600">
              <a:lnSpc>
                <a:spcPct val="220000"/>
              </a:lnSpc>
              <a:buNone/>
              <a:tabLst>
                <a:tab pos="117475" algn="l"/>
              </a:tabLst>
            </a:pPr>
            <a:r>
              <a:rPr lang="en-US" dirty="0"/>
              <a:t>"Thomas Malthus." </a:t>
            </a:r>
            <a:r>
              <a:rPr lang="en-US" i="1" dirty="0"/>
              <a:t>Thomas Malthus</a:t>
            </a:r>
            <a:r>
              <a:rPr lang="en-US" dirty="0"/>
              <a:t>. University of California Berkley, 4 Oct. 1995. Web. 12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 err="1"/>
              <a:t>Vernet</a:t>
            </a:r>
            <a:r>
              <a:rPr lang="en-US" dirty="0"/>
              <a:t>, Horace. Louis-</a:t>
            </a:r>
            <a:r>
              <a:rPr lang="en-US" dirty="0" err="1"/>
              <a:t>Phillipe</a:t>
            </a:r>
            <a:r>
              <a:rPr lang="en-US" dirty="0"/>
              <a:t> going from the </a:t>
            </a:r>
            <a:r>
              <a:rPr lang="en-US" dirty="0" err="1"/>
              <a:t>Palais</a:t>
            </a:r>
            <a:r>
              <a:rPr lang="en-US" dirty="0"/>
              <a:t> Royal to the </a:t>
            </a:r>
            <a:r>
              <a:rPr lang="en-US" dirty="0" err="1"/>
              <a:t>Hôtel</a:t>
            </a:r>
            <a:r>
              <a:rPr lang="en-US" dirty="0"/>
              <a:t> de Ville, 31 July 1830. Digital image. </a:t>
            </a:r>
            <a:r>
              <a:rPr lang="en-US" i="1" dirty="0" err="1"/>
              <a:t>Burdos</a:t>
            </a:r>
            <a:r>
              <a:rPr lang="en-US" i="1" dirty="0"/>
              <a:t> Classroom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26 Apr. 2008. Web. 14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 err="1"/>
              <a:t>Wappers</a:t>
            </a:r>
            <a:r>
              <a:rPr lang="en-US" dirty="0"/>
              <a:t>, </a:t>
            </a:r>
            <a:r>
              <a:rPr lang="en-US" dirty="0" err="1"/>
              <a:t>Gustaf</a:t>
            </a:r>
            <a:r>
              <a:rPr lang="en-US" dirty="0"/>
              <a:t>. </a:t>
            </a:r>
            <a:r>
              <a:rPr lang="en-US" i="1" dirty="0"/>
              <a:t>Episode of the Belgian Revolution of 1830</a:t>
            </a:r>
            <a:r>
              <a:rPr lang="en-US" dirty="0"/>
              <a:t>. Digital image. </a:t>
            </a:r>
            <a:r>
              <a:rPr lang="en-US" i="1" dirty="0" err="1"/>
              <a:t>Fanpop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14 Jan. 2013.</a:t>
            </a:r>
          </a:p>
          <a:p>
            <a:pPr marL="730250" indent="-457200" defTabSz="736600">
              <a:lnSpc>
                <a:spcPct val="220000"/>
              </a:lnSpc>
              <a:buNone/>
            </a:pPr>
            <a:r>
              <a:rPr lang="en-US" dirty="0"/>
              <a:t>Wilson, Fred. "John Stuart Mill." </a:t>
            </a:r>
            <a:r>
              <a:rPr lang="en-US" i="1" dirty="0"/>
              <a:t>Stanford Encyclopedia of Philosophy</a:t>
            </a:r>
            <a:r>
              <a:rPr lang="en-US" dirty="0"/>
              <a:t>. Metaphysics Research Lab, CSLI, Stanford University, 3 Jan. 2002. Web. 12 Jan. 2013.</a:t>
            </a:r>
          </a:p>
          <a:p>
            <a:pPr marL="0" indent="0">
              <a:lnSpc>
                <a:spcPct val="2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Political 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4953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Influences: </a:t>
            </a:r>
            <a:endParaRPr lang="en-US" dirty="0"/>
          </a:p>
          <a:p>
            <a:pPr lvl="1"/>
            <a:r>
              <a:rPr lang="en-US" dirty="0" smtClean="0"/>
              <a:t>Philosophes: men of letters (ex: Voltaire), believed in progress in government</a:t>
            </a:r>
            <a:endParaRPr lang="en-US" sz="1900" dirty="0" smtClean="0"/>
          </a:p>
          <a:p>
            <a:pPr lvl="1"/>
            <a:r>
              <a:rPr lang="en-US" dirty="0" smtClean="0"/>
              <a:t>John Locke</a:t>
            </a:r>
          </a:p>
          <a:p>
            <a:pPr lvl="2"/>
            <a:r>
              <a:rPr lang="en-US" dirty="0" smtClean="0"/>
              <a:t>Natural </a:t>
            </a:r>
            <a:r>
              <a:rPr lang="en-US" dirty="0"/>
              <a:t>rights of individual: “life, liberty, and </a:t>
            </a:r>
            <a:r>
              <a:rPr lang="en-US" dirty="0" smtClean="0"/>
              <a:t>estate”</a:t>
            </a:r>
          </a:p>
          <a:p>
            <a:pPr lvl="2"/>
            <a:r>
              <a:rPr lang="en-US" dirty="0" smtClean="0"/>
              <a:t>Government’s </a:t>
            </a:r>
            <a:r>
              <a:rPr lang="en-US" dirty="0"/>
              <a:t>job: protecting these rights</a:t>
            </a:r>
          </a:p>
          <a:p>
            <a:pPr lvl="2"/>
            <a:r>
              <a:rPr lang="en-US" dirty="0"/>
              <a:t>People have right to overthrow tyrannical gov.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26" y="1514339"/>
            <a:ext cx="3236293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04872" y="573729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Locke, Philosopher</a:t>
            </a:r>
          </a:p>
          <a:p>
            <a:pPr algn="ctr"/>
            <a:r>
              <a:rPr lang="en-US" dirty="0" smtClean="0"/>
              <a:t>(Aug. 29, 1632 – Oct. 28, 1704)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332591" y="1219200"/>
            <a:ext cx="90764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3644" y="381000"/>
            <a:ext cx="304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read his</a:t>
            </a:r>
          </a:p>
          <a:p>
            <a:pPr algn="ctr"/>
            <a:r>
              <a:rPr lang="en-US" i="1" dirty="0" smtClean="0"/>
              <a:t>Two Treatises on Government </a:t>
            </a:r>
          </a:p>
          <a:p>
            <a:pPr algn="ctr"/>
            <a:r>
              <a:rPr lang="en-US" dirty="0" smtClean="0"/>
              <a:t>(1680-1690)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3546" y="2602468"/>
            <a:ext cx="239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(“The </a:t>
            </a:r>
            <a:r>
              <a:rPr lang="en-US" sz="1400" dirty="0"/>
              <a:t>Enlightenment”)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0977" y="5602069"/>
            <a:ext cx="83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(Riley)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9455" y="639055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(Kneller)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52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787"/>
            <a:ext cx="8229600" cy="1143000"/>
          </a:xfrm>
        </p:spPr>
        <p:txBody>
          <a:bodyPr/>
          <a:lstStyle/>
          <a:p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257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Constitution</a:t>
            </a:r>
          </a:p>
          <a:p>
            <a:r>
              <a:rPr lang="en-US" dirty="0" smtClean="0"/>
              <a:t>Representative gov. institutions</a:t>
            </a:r>
          </a:p>
          <a:p>
            <a:r>
              <a:rPr lang="en-US" dirty="0" smtClean="0"/>
              <a:t>Freedom of press and assembly</a:t>
            </a:r>
          </a:p>
          <a:p>
            <a:r>
              <a:rPr lang="en-US" dirty="0" smtClean="0"/>
              <a:t>Extension of judicial system</a:t>
            </a:r>
          </a:p>
          <a:p>
            <a:r>
              <a:rPr lang="en-US" dirty="0" smtClean="0"/>
              <a:t>Separation of Church and State</a:t>
            </a:r>
          </a:p>
          <a:p>
            <a:r>
              <a:rPr lang="en-US" dirty="0" smtClean="0"/>
              <a:t>Improvements in education</a:t>
            </a:r>
          </a:p>
          <a:p>
            <a:r>
              <a:rPr lang="en-US" dirty="0" smtClean="0"/>
              <a:t>Administrative reforms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499173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Democracy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Rights for women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Power for non-landowners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914400"/>
            <a:ext cx="152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Wanted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91439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Did Not Want</a:t>
            </a:r>
            <a:endParaRPr lang="en-US" sz="3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614220" y="914399"/>
            <a:ext cx="0" cy="5943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67600" y="6474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(Chambers 677-678)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96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8" y="2362200"/>
            <a:ext cx="2911776" cy="3550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143000"/>
          </a:xfrm>
        </p:spPr>
        <p:txBody>
          <a:bodyPr/>
          <a:lstStyle/>
          <a:p>
            <a:r>
              <a:rPr lang="en-US" dirty="0" smtClean="0"/>
              <a:t>Economic 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91035"/>
            <a:ext cx="51054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Influences:</a:t>
            </a:r>
          </a:p>
          <a:p>
            <a:pPr lvl="1"/>
            <a:r>
              <a:rPr lang="en-US" dirty="0" smtClean="0"/>
              <a:t>Adam Smith:</a:t>
            </a:r>
          </a:p>
          <a:p>
            <a:pPr lvl="2"/>
            <a:r>
              <a:rPr lang="en-US" dirty="0" smtClean="0"/>
              <a:t>Promote importing and exporting</a:t>
            </a:r>
          </a:p>
          <a:p>
            <a:pPr lvl="2"/>
            <a:r>
              <a:rPr lang="en-US" dirty="0" smtClean="0"/>
              <a:t>No gov. interference in market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If any branch of trade...be advantageous to the public, the freer and more general the competition, it will always be the more so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Concept called </a:t>
            </a:r>
            <a:r>
              <a:rPr lang="en-US" b="1" dirty="0"/>
              <a:t>laissez </a:t>
            </a:r>
            <a:r>
              <a:rPr lang="en-US" b="1" dirty="0" smtClean="0"/>
              <a:t>faire</a:t>
            </a:r>
            <a:endParaRPr lang="en-US" dirty="0" smtClean="0"/>
          </a:p>
          <a:p>
            <a:pPr lvl="2"/>
            <a:r>
              <a:rPr lang="en-US" dirty="0" smtClean="0"/>
              <a:t>Nation’s wealth based on production and commerce, not gold and silver</a:t>
            </a:r>
          </a:p>
          <a:p>
            <a:pPr marL="914400" lvl="2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115164"/>
            <a:ext cx="373936" cy="704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0624" y="991035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read</a:t>
            </a:r>
          </a:p>
          <a:p>
            <a:pPr algn="ctr"/>
            <a:r>
              <a:rPr lang="en-US" i="1" dirty="0"/>
              <a:t>An Inquiry into the Nature and Causes of the Wealth of </a:t>
            </a:r>
            <a:r>
              <a:rPr lang="en-US" i="1" dirty="0" smtClean="0"/>
              <a:t>Nations </a:t>
            </a:r>
            <a:r>
              <a:rPr lang="en-US" dirty="0" smtClean="0"/>
              <a:t>(1776)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9299" y="6091925"/>
            <a:ext cx="367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Adam Smith, Economist/ Philosopher</a:t>
            </a:r>
          </a:p>
          <a:p>
            <a:pPr algn="ctr"/>
            <a:r>
              <a:rPr lang="en-US" dirty="0" smtClean="0"/>
              <a:t>(June 5, 1723- July 17, 1790)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83129" y="659744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(McKnight)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550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(Adam Smith)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87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Major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49530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David Ricardo</a:t>
            </a:r>
          </a:p>
          <a:p>
            <a:pPr lvl="1"/>
            <a:r>
              <a:rPr lang="en-US" dirty="0" smtClean="0"/>
              <a:t>Early believer of </a:t>
            </a:r>
            <a:r>
              <a:rPr lang="en-US" b="1" dirty="0" smtClean="0"/>
              <a:t>monetarism</a:t>
            </a:r>
            <a:r>
              <a:rPr lang="en-US" dirty="0" smtClean="0"/>
              <a:t>: theory of money</a:t>
            </a:r>
          </a:p>
          <a:p>
            <a:pPr lvl="1"/>
            <a:r>
              <a:rPr lang="en-US" dirty="0" smtClean="0"/>
              <a:t>Trade between nations beneficial (get cheaper goods from other countries instead of expensive manufacturing)</a:t>
            </a:r>
          </a:p>
          <a:p>
            <a:pPr lvl="1"/>
            <a:r>
              <a:rPr lang="en-US" b="1" dirty="0" smtClean="0"/>
              <a:t>Labor </a:t>
            </a:r>
            <a:r>
              <a:rPr lang="en-US" b="1" dirty="0"/>
              <a:t>theory of </a:t>
            </a:r>
            <a:r>
              <a:rPr lang="en-US" b="1" dirty="0" smtClean="0"/>
              <a:t>value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The more work put into product = more value of product</a:t>
            </a:r>
          </a:p>
          <a:p>
            <a:pPr lvl="1"/>
            <a:r>
              <a:rPr lang="en-US" b="1" dirty="0" smtClean="0"/>
              <a:t>Iron law of wages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labor plentiful = workers paid at subsistence level</a:t>
            </a:r>
          </a:p>
          <a:p>
            <a:pPr lvl="2"/>
            <a:r>
              <a:rPr lang="en-US" dirty="0" smtClean="0"/>
              <a:t>labor is low = workers paid more</a:t>
            </a:r>
          </a:p>
          <a:p>
            <a:pPr lvl="2"/>
            <a:r>
              <a:rPr lang="en-US" dirty="0" smtClean="0"/>
              <a:t>Constant fluctuation of size of labor force = fluctuation in salary</a:t>
            </a:r>
          </a:p>
          <a:p>
            <a:pPr lvl="2"/>
            <a:r>
              <a:rPr lang="en-US" dirty="0" smtClean="0"/>
              <a:t>Tends towards an equilibrium, where pay is just enough to survive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2999"/>
            <a:ext cx="3276600" cy="376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28968" y="490920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David Ricardo, Economist</a:t>
            </a:r>
          </a:p>
          <a:p>
            <a:pPr algn="ctr"/>
            <a:r>
              <a:rPr lang="en-US" dirty="0" smtClean="0"/>
              <a:t>(Apr. </a:t>
            </a:r>
            <a:r>
              <a:rPr lang="en-US" dirty="0"/>
              <a:t>18, </a:t>
            </a:r>
            <a:r>
              <a:rPr lang="en-US" dirty="0" smtClean="0"/>
              <a:t>1772- Sept. </a:t>
            </a:r>
            <a:r>
              <a:rPr lang="en-US" dirty="0"/>
              <a:t>11, </a:t>
            </a:r>
            <a:r>
              <a:rPr lang="en-US" dirty="0" smtClean="0"/>
              <a:t>1823)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9955" y="643372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(“David”)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555537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(David)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08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457200"/>
            <a:ext cx="5410200" cy="708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Jean-Baptiste Say:</a:t>
            </a:r>
          </a:p>
          <a:p>
            <a:pPr lvl="1"/>
            <a:r>
              <a:rPr lang="en-US" dirty="0" smtClean="0"/>
              <a:t>Major supporter of Adam Smith’s ideas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opularized </a:t>
            </a:r>
            <a:r>
              <a:rPr lang="en-US" dirty="0"/>
              <a:t>Adam Smith’s </a:t>
            </a:r>
            <a:r>
              <a:rPr lang="en-US" i="1" dirty="0"/>
              <a:t>Wealth of Nations</a:t>
            </a:r>
            <a:r>
              <a:rPr lang="en-US" dirty="0"/>
              <a:t> for the European common </a:t>
            </a:r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Producers of goods receive the buying power to buy other goods</a:t>
            </a:r>
          </a:p>
          <a:p>
            <a:pPr lvl="2"/>
            <a:r>
              <a:rPr lang="en-US" dirty="0" smtClean="0"/>
              <a:t>Overproduction isn’t a problem in the long run b/c the goods will be bought by someone</a:t>
            </a:r>
          </a:p>
          <a:p>
            <a:pPr lvl="1"/>
            <a:r>
              <a:rPr lang="en-US" dirty="0" smtClean="0"/>
              <a:t>His </a:t>
            </a:r>
            <a:r>
              <a:rPr lang="en-US" i="1" dirty="0"/>
              <a:t>A Treatise on Political Economy</a:t>
            </a:r>
            <a:r>
              <a:rPr lang="en-US" dirty="0"/>
              <a:t> (</a:t>
            </a:r>
            <a:r>
              <a:rPr lang="en-US" dirty="0" smtClean="0"/>
              <a:t>1803) translated </a:t>
            </a:r>
            <a:r>
              <a:rPr lang="en-US" dirty="0"/>
              <a:t>into </a:t>
            </a:r>
            <a:r>
              <a:rPr lang="en-US" dirty="0" smtClean="0"/>
              <a:t>English, used </a:t>
            </a:r>
            <a:r>
              <a:rPr lang="en-US" dirty="0"/>
              <a:t>as </a:t>
            </a:r>
            <a:r>
              <a:rPr lang="en-US" dirty="0" smtClean="0"/>
              <a:t>textbook </a:t>
            </a:r>
            <a:r>
              <a:rPr lang="en-US" dirty="0"/>
              <a:t>in England and </a:t>
            </a:r>
            <a:r>
              <a:rPr lang="en-US" dirty="0" smtClean="0"/>
              <a:t>United </a:t>
            </a:r>
            <a:r>
              <a:rPr lang="en-US" dirty="0"/>
              <a:t>States</a:t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617833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/>
              <a:t>"Jean-Baptiste </a:t>
            </a:r>
            <a:r>
              <a:rPr lang="en-US" sz="1400" dirty="0" smtClean="0"/>
              <a:t>Say")</a:t>
            </a:r>
            <a:endParaRPr lang="en-US" sz="14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971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Jean-Baptiste Say, Economist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Jan. 5, </a:t>
            </a:r>
            <a:r>
              <a:rPr lang="en-US" dirty="0" smtClean="0"/>
              <a:t>1767- </a:t>
            </a:r>
            <a:r>
              <a:rPr lang="en-US" dirty="0"/>
              <a:t>Nov. 15, 1832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1575619" y="1092283"/>
            <a:ext cx="367481" cy="1117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581" y="16895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read </a:t>
            </a:r>
          </a:p>
          <a:p>
            <a:pPr algn="ctr"/>
            <a:r>
              <a:rPr lang="en-US" i="1" dirty="0"/>
              <a:t>A Treatise on Political Economy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1803)</a:t>
            </a:r>
          </a:p>
        </p:txBody>
      </p:sp>
    </p:spTree>
    <p:extLst>
      <p:ext uri="{BB962C8B-B14F-4D97-AF65-F5344CB8AC3E}">
        <p14:creationId xmlns:p14="http://schemas.microsoft.com/office/powerpoint/2010/main" val="20325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74"/>
            <a:ext cx="56388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Thomas Malthus:</a:t>
            </a:r>
          </a:p>
          <a:p>
            <a:pPr lvl="1"/>
            <a:r>
              <a:rPr lang="en-US" i="1" dirty="0"/>
              <a:t>Essay on the Principle of </a:t>
            </a:r>
            <a:r>
              <a:rPr lang="en-US" i="1" dirty="0" smtClean="0"/>
              <a:t>Population </a:t>
            </a:r>
            <a:r>
              <a:rPr lang="en-US" dirty="0" smtClean="0"/>
              <a:t>inspired Charles Darwin’s theory of natural selection</a:t>
            </a:r>
          </a:p>
          <a:p>
            <a:pPr lvl="1"/>
            <a:r>
              <a:rPr lang="en-US" dirty="0" smtClean="0"/>
              <a:t>Saw issues with living standards in 19</a:t>
            </a:r>
            <a:r>
              <a:rPr lang="en-US" baseline="30000" dirty="0" smtClean="0"/>
              <a:t>th</a:t>
            </a:r>
            <a:r>
              <a:rPr lang="en-US" dirty="0" smtClean="0"/>
              <a:t> century Europe</a:t>
            </a:r>
          </a:p>
          <a:p>
            <a:pPr lvl="2"/>
            <a:r>
              <a:rPr lang="en-US" dirty="0" smtClean="0"/>
              <a:t>Saw three causes:</a:t>
            </a:r>
          </a:p>
          <a:p>
            <a:pPr lvl="3"/>
            <a:r>
              <a:rPr lang="en-US" dirty="0" smtClean="0"/>
              <a:t>Too many births</a:t>
            </a:r>
          </a:p>
          <a:p>
            <a:pPr lvl="3"/>
            <a:r>
              <a:rPr lang="en-US" dirty="0" smtClean="0"/>
              <a:t>Resources can’t keep up with population</a:t>
            </a:r>
          </a:p>
          <a:p>
            <a:pPr lvl="3"/>
            <a:r>
              <a:rPr lang="en-US" dirty="0" smtClean="0"/>
              <a:t>Irresponsibility </a:t>
            </a:r>
            <a:r>
              <a:rPr lang="en-US" dirty="0"/>
              <a:t>of the lower classes</a:t>
            </a:r>
            <a:endParaRPr lang="en-US" dirty="0" smtClean="0"/>
          </a:p>
          <a:p>
            <a:pPr lvl="1"/>
            <a:r>
              <a:rPr lang="en-US" dirty="0" smtClean="0"/>
              <a:t>Believed human population will outgrow food supply = famine, death, etc.</a:t>
            </a:r>
          </a:p>
          <a:p>
            <a:pPr lvl="2"/>
            <a:r>
              <a:rPr lang="en-US" dirty="0" smtClean="0"/>
              <a:t>Need regulation on sizes of lower class families to stop this</a:t>
            </a:r>
          </a:p>
          <a:p>
            <a:pPr lvl="2"/>
            <a:r>
              <a:rPr lang="en-US" dirty="0" smtClean="0"/>
              <a:t>Did not take developments in agricultural technology into consideration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79871"/>
            <a:ext cx="3152775" cy="415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23706" y="535427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Thomas Malthus, Political Economist</a:t>
            </a:r>
          </a:p>
          <a:p>
            <a:pPr algn="ctr"/>
            <a:r>
              <a:rPr lang="en-US" dirty="0" smtClean="0"/>
              <a:t>(Feb. 14, 1766- Dec. 29, 1834)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5991842"/>
            <a:ext cx="178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(Chris </a:t>
            </a:r>
            <a:r>
              <a:rPr lang="en-US" sz="1400" dirty="0" err="1" smtClean="0"/>
              <a:t>Troka’s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488668"/>
            <a:ext cx="214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(“Thomas Malthus”)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800" y="914400"/>
            <a:ext cx="76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76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 Malthus right? Will the </a:t>
            </a:r>
            <a:r>
              <a:rPr lang="en-US" dirty="0" smtClean="0"/>
              <a:t>human population </a:t>
            </a:r>
            <a:r>
              <a:rPr lang="en-US" dirty="0" smtClean="0"/>
              <a:t>outgrow its resources? Click to find </a:t>
            </a:r>
            <a:r>
              <a:rPr lang="en-US" dirty="0" smtClean="0"/>
              <a:t>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19200"/>
            <a:ext cx="441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Jeremy Bentham:</a:t>
            </a:r>
          </a:p>
          <a:p>
            <a:pPr lvl="1"/>
            <a:r>
              <a:rPr lang="en-US" dirty="0" smtClean="0"/>
              <a:t>Natural rights useless</a:t>
            </a:r>
          </a:p>
          <a:p>
            <a:pPr lvl="1"/>
            <a:r>
              <a:rPr lang="en-US" dirty="0" smtClean="0"/>
              <a:t>Utility basis of public policy</a:t>
            </a:r>
          </a:p>
          <a:p>
            <a:pPr lvl="1"/>
            <a:r>
              <a:rPr lang="en-US" b="1" dirty="0" smtClean="0">
                <a:hlinkClick r:id="rId2"/>
              </a:rPr>
              <a:t>Utilitarianism</a:t>
            </a:r>
            <a:r>
              <a:rPr lang="en-US" dirty="0" smtClean="0"/>
              <a:t>: do what is good for the majority</a:t>
            </a:r>
          </a:p>
          <a:p>
            <a:pPr lvl="1"/>
            <a:r>
              <a:rPr lang="en-US" dirty="0" smtClean="0"/>
              <a:t>State has central role</a:t>
            </a:r>
          </a:p>
          <a:p>
            <a:pPr lvl="1"/>
            <a:r>
              <a:rPr lang="en-US" dirty="0" smtClean="0"/>
              <a:t>Followers: </a:t>
            </a:r>
            <a:r>
              <a:rPr lang="en-US" i="1" dirty="0" smtClean="0"/>
              <a:t>philosophic radicals</a:t>
            </a:r>
          </a:p>
          <a:p>
            <a:pPr lvl="2"/>
            <a:r>
              <a:rPr lang="en-US" dirty="0" smtClean="0"/>
              <a:t>Most important reformers in Parliament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spartacus.schoolnet.co.uk/PRbenth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909455" cy="433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81000" y="58790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Bentham, Social Reformer</a:t>
            </a:r>
          </a:p>
          <a:p>
            <a:pPr algn="ctr"/>
            <a:r>
              <a:rPr lang="en-US" dirty="0" smtClean="0"/>
              <a:t>(Feb. 15, 1748- June 6, 1832)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52539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(Jeremy)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301345" y="656547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(Chambers 678)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0" y="29718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2433191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Watch a brief video about the concept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6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1939</Words>
  <Application>Microsoft Office PowerPoint</Application>
  <PresentationFormat>On-screen Show (4:3)</PresentationFormat>
  <Paragraphs>266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Liberalism and Revolution</vt:lpstr>
      <vt:lpstr>Liberalism</vt:lpstr>
      <vt:lpstr>Political Liberalism</vt:lpstr>
      <vt:lpstr>Ideas</vt:lpstr>
      <vt:lpstr>Economic Liberalism</vt:lpstr>
      <vt:lpstr>Major Figures</vt:lpstr>
      <vt:lpstr>PowerPoint Presentation</vt:lpstr>
      <vt:lpstr>PowerPoint Presentation</vt:lpstr>
      <vt:lpstr>Social Liberalism</vt:lpstr>
      <vt:lpstr>PowerPoint Presentation</vt:lpstr>
      <vt:lpstr>Revolution!</vt:lpstr>
      <vt:lpstr>Great Britain</vt:lpstr>
      <vt:lpstr>France</vt:lpstr>
      <vt:lpstr>PowerPoint Presentation</vt:lpstr>
      <vt:lpstr>PowerPoint Presentation</vt:lpstr>
      <vt:lpstr>PowerPoint Presentation</vt:lpstr>
      <vt:lpstr>Belgium</vt:lpstr>
      <vt:lpstr>Spain</vt:lpstr>
      <vt:lpstr>Suggested Readings</vt:lpstr>
      <vt:lpstr>Works Cited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Liberalism and Revolution</dc:title>
  <dc:creator>devikac97@gmail.com</dc:creator>
  <cp:lastModifiedBy>devikac97@gmail.com</cp:lastModifiedBy>
  <cp:revision>72</cp:revision>
  <dcterms:created xsi:type="dcterms:W3CDTF">2013-01-12T17:42:15Z</dcterms:created>
  <dcterms:modified xsi:type="dcterms:W3CDTF">2013-01-15T14:28:03Z</dcterms:modified>
</cp:coreProperties>
</file>