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56" r:id="rId2"/>
    <p:sldId id="257" r:id="rId3"/>
    <p:sldId id="258" r:id="rId4"/>
    <p:sldId id="281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69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41A"/>
    <a:srgbClr val="140FAA"/>
    <a:srgbClr val="AA4155"/>
    <a:srgbClr val="A74D0E"/>
    <a:srgbClr val="FF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81793F-B5F1-B940-A094-BC07F89C69F9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4A38F0-01E7-0247-AE32-2640ED74D9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to.stanford.edu/entries/nationalism/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://www.public.asu.edu/~warrenve/IR2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hyperlink" Target="http://faculty.ucc.edu/egh-damerow/19th_century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-womeninamericanhistory19.blogspot.com/2010/10/today-in-history-telegraph.html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://www.sciencedirect.com/science/article/pii/S157406840501004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://plato.stanford.edu/entries/hege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USAanarchist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USAanarchist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hyperlink" Target="http://www.britannica.com/EBchecked/topic/414670/Friedrich-Nietzsch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://www.victorianweb.org/philosophy/comte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hyperlink" Target="http://www.localhistories.org/19thleisur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bbc.co.uk/history/historic_figures/marx_karl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suu.edu/faculty/ping/pdf/KARLMARXANDMARXIS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u-s-history.com/pages/h84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fasttrackteaching.com/burns/Unit_5_Progressive/U5_Labor_Union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public.wsu.edu/~brians/hum_303/socialism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www2.sunysuffolk.edu/westn/imperialism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exploringafrica.matrix.msu.edu/students/curriculum/m9/activity4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Economic, Political, and Social Philosophy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Katherine Kim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46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of national feeling or being a part of a whole</a:t>
            </a:r>
          </a:p>
          <a:p>
            <a:r>
              <a:rPr lang="en-US" dirty="0" smtClean="0"/>
              <a:t>Instead of representing a household or neighborhood people began to be educated in that they are part of something bigger than their villages </a:t>
            </a:r>
          </a:p>
          <a:p>
            <a:r>
              <a:rPr lang="en-US" dirty="0" smtClean="0"/>
              <a:t>Strengthens a country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4" name="Picture 3" descr="european-union-flags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28" y="4419599"/>
            <a:ext cx="3361674" cy="21674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8800" y="4826000"/>
            <a:ext cx="2540000" cy="1540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picture for more on 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aid of technology, education, and other advances in science and transportation made the economy prosper during this </a:t>
            </a:r>
            <a:r>
              <a:rPr lang="en-US" dirty="0" smtClean="0"/>
              <a:t>period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199"/>
            <a:ext cx="8229600" cy="1143000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4" name="Picture 3" descr="t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2" y="3808055"/>
            <a:ext cx="8563286" cy="2728016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26712" y="307199"/>
            <a:ext cx="2467288" cy="1555468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review see pgs. 738-743 in the Chambers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671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Thomas Edison- invented the incandescent light bulb leading to power stations that were able to distribute power over an area</a:t>
            </a:r>
          </a:p>
          <a:p>
            <a:r>
              <a:rPr lang="en-US" dirty="0" smtClean="0"/>
              <a:t>The steam turbine was more </a:t>
            </a:r>
            <a:r>
              <a:rPr lang="en-US" dirty="0" smtClean="0"/>
              <a:t>efficient </a:t>
            </a:r>
            <a:r>
              <a:rPr lang="en-US" dirty="0" smtClean="0"/>
              <a:t>that the steam engine and put in many ships and factories</a:t>
            </a:r>
          </a:p>
          <a:p>
            <a:r>
              <a:rPr lang="en-US" dirty="0" smtClean="0"/>
              <a:t>New chemicals also made improvements in items such as dyes, textiles, fertilizers and explosives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Technologies</a:t>
            </a:r>
            <a:endParaRPr lang="en-US" dirty="0"/>
          </a:p>
        </p:txBody>
      </p:sp>
      <p:pic>
        <p:nvPicPr>
          <p:cNvPr id="4" name="Picture 3" descr="thomas-edison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5" y="0"/>
            <a:ext cx="3612445" cy="3589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220" y="6488668"/>
            <a:ext cx="594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Edison holding his invention in the background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589867" y="5063068"/>
            <a:ext cx="2607732" cy="127000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new technologies of the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industrialized world</a:t>
            </a:r>
          </a:p>
          <a:p>
            <a:r>
              <a:rPr lang="en-US" dirty="0" smtClean="0"/>
              <a:t>The United States showed the industrial potential and saw economic growth</a:t>
            </a:r>
          </a:p>
          <a:p>
            <a:pPr lvl="1"/>
            <a:r>
              <a:rPr lang="en-US" dirty="0" smtClean="0"/>
              <a:t>Appealed to the immigrants that went there to supply needed labor and schooling</a:t>
            </a:r>
          </a:p>
          <a:p>
            <a:pPr lvl="1"/>
            <a:r>
              <a:rPr lang="en-US" dirty="0" smtClean="0"/>
              <a:t>Created a consumer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3158066" y="5080000"/>
            <a:ext cx="2988734" cy="17780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19</a:t>
            </a:r>
            <a:r>
              <a:rPr lang="en-US" baseline="30000" dirty="0" smtClean="0">
                <a:hlinkClick r:id="rId3"/>
              </a:rPr>
              <a:t>th</a:t>
            </a:r>
            <a:r>
              <a:rPr lang="en-US" dirty="0" smtClean="0">
                <a:hlinkClick r:id="rId3"/>
              </a:rPr>
              <a:t> century and industrialization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Improvements such as the telegraph and the telephone helped with the economic improvement</a:t>
            </a:r>
          </a:p>
          <a:p>
            <a:r>
              <a:rPr lang="en-US" dirty="0" smtClean="0"/>
              <a:t>Trains and modes of transportation also played a key role</a:t>
            </a:r>
          </a:p>
          <a:p>
            <a:r>
              <a:rPr lang="en-US" dirty="0" smtClean="0"/>
              <a:t>Newspapers became more affordable to the common people and were a main way to spread ideas/news</a:t>
            </a:r>
          </a:p>
          <a:p>
            <a:r>
              <a:rPr lang="en-US" dirty="0" smtClean="0"/>
              <a:t>The increased access to these allowed:</a:t>
            </a:r>
          </a:p>
          <a:p>
            <a:pPr lvl="1"/>
            <a:r>
              <a:rPr lang="en-US" dirty="0" smtClean="0"/>
              <a:t>more goods to be available in more places</a:t>
            </a:r>
          </a:p>
          <a:p>
            <a:pPr lvl="1"/>
            <a:r>
              <a:rPr lang="en-US" dirty="0" smtClean="0"/>
              <a:t>Spreading of news quickly</a:t>
            </a:r>
          </a:p>
          <a:p>
            <a:pPr lvl="1"/>
            <a:r>
              <a:rPr lang="en-US" dirty="0" smtClean="0"/>
              <a:t>People were able to access more markets quicker and more affordably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in Communication</a:t>
            </a:r>
            <a:endParaRPr lang="en-US" dirty="0"/>
          </a:p>
        </p:txBody>
      </p:sp>
      <p:pic>
        <p:nvPicPr>
          <p:cNvPr id="4" name="Picture 3" descr="This_key_believed_to_be_from_the_first_American_telegraph_line_was_built_by_Alfred_Vail_as_an_improvement_on_Samuel_Morse_s_original_transmitter.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398776"/>
          </a:xfrm>
          <a:prstGeom prst="rect">
            <a:avLst/>
          </a:prstGeom>
        </p:spPr>
      </p:pic>
      <p:pic>
        <p:nvPicPr>
          <p:cNvPr id="5" name="Picture 4" descr="This_key_believed_to_be_from_the_first_American_telegraph_line_was_built_by_Alfred_Vail_as_an_improvement_on_Samuel_Morse_s_original_transmitter.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6959"/>
            <a:ext cx="2658533" cy="2092265"/>
          </a:xfrm>
          <a:prstGeom prst="rect">
            <a:avLst/>
          </a:prstGeom>
        </p:spPr>
      </p:pic>
      <p:pic>
        <p:nvPicPr>
          <p:cNvPr id="6" name="Picture 5" descr="This_key_believed_to_be_from_the_first_American_telegraph_line_was_built_by_Alfred_Vail_as_an_improvement_on_Samuel_Morse_s_original_transmitter.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224"/>
            <a:ext cx="3048000" cy="2398776"/>
          </a:xfrm>
          <a:prstGeom prst="rect">
            <a:avLst/>
          </a:prstGeom>
        </p:spPr>
      </p:pic>
      <p:pic>
        <p:nvPicPr>
          <p:cNvPr id="8" name="Picture 7" descr="Question-mark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6" y="5602109"/>
            <a:ext cx="1036297" cy="1048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5067" y="5797820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in the background? </a:t>
            </a:r>
          </a:p>
          <a:p>
            <a:r>
              <a:rPr lang="en-US" dirty="0" smtClean="0"/>
              <a:t>To find out click the question </a:t>
            </a:r>
          </a:p>
          <a:p>
            <a:r>
              <a:rPr lang="en-US" dirty="0" smtClean="0"/>
              <a:t>mark!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6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decline in mortality rates and patterns of a declining birth rate marked this time period</a:t>
            </a:r>
          </a:p>
          <a:p>
            <a:r>
              <a:rPr lang="en-US" dirty="0" smtClean="0"/>
              <a:t>This resulted in:</a:t>
            </a:r>
          </a:p>
          <a:p>
            <a:pPr lvl="1"/>
            <a:r>
              <a:rPr lang="en-US" dirty="0" smtClean="0"/>
              <a:t>Improved sanitation</a:t>
            </a:r>
          </a:p>
          <a:p>
            <a:pPr lvl="1"/>
            <a:r>
              <a:rPr lang="en-US" dirty="0" smtClean="0"/>
              <a:t>Upgraded, better diet</a:t>
            </a:r>
          </a:p>
          <a:p>
            <a:pPr lvl="1"/>
            <a:r>
              <a:rPr lang="en-US" dirty="0" smtClean="0"/>
              <a:t>Virtual elimination of some diseases</a:t>
            </a:r>
          </a:p>
          <a:p>
            <a:pPr lvl="1"/>
            <a:r>
              <a:rPr lang="en-US" dirty="0" smtClean="0"/>
              <a:t>Decline in child labor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Changes</a:t>
            </a:r>
            <a:endParaRPr lang="en-US" dirty="0"/>
          </a:p>
        </p:txBody>
      </p:sp>
      <p:pic>
        <p:nvPicPr>
          <p:cNvPr id="4" name="Picture 3" descr="1-s2.0-S157406840501004X-gr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8" y="4233333"/>
            <a:ext cx="2890086" cy="2496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9334" y="5261298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For a better look at the graph </a:t>
            </a:r>
          </a:p>
          <a:p>
            <a:r>
              <a:rPr lang="en-US" dirty="0" smtClean="0">
                <a:hlinkClick r:id="rId3"/>
              </a:rPr>
              <a:t>(scroll down; several different</a:t>
            </a:r>
          </a:p>
          <a:p>
            <a:r>
              <a:rPr lang="en-US" dirty="0" smtClean="0">
                <a:hlinkClick r:id="rId3"/>
              </a:rPr>
              <a:t> representations)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tone for 19</a:t>
            </a:r>
            <a:r>
              <a:rPr lang="en-US" baseline="30000" dirty="0" smtClean="0"/>
              <a:t>th</a:t>
            </a:r>
            <a:r>
              <a:rPr lang="en-US" dirty="0" smtClean="0"/>
              <a:t> century intellectuals</a:t>
            </a:r>
          </a:p>
          <a:p>
            <a:r>
              <a:rPr lang="en-US" dirty="0" smtClean="0"/>
              <a:t>Created a philosophy as comprehensive as one of Aristotle</a:t>
            </a:r>
            <a:endParaRPr lang="en-US" dirty="0"/>
          </a:p>
          <a:p>
            <a:r>
              <a:rPr lang="en-US" dirty="0" smtClean="0"/>
              <a:t>Determined to reconcile the differences and contradictions between science and faith</a:t>
            </a:r>
          </a:p>
          <a:p>
            <a:r>
              <a:rPr lang="en-US" dirty="0" smtClean="0"/>
              <a:t>Believed that the key was in the meaning of history and nature of historical </a:t>
            </a:r>
            <a:r>
              <a:rPr lang="en-US" dirty="0" smtClean="0"/>
              <a:t>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 Wilhelm Friedrich Hegel</a:t>
            </a:r>
            <a:endParaRPr lang="en-US" dirty="0"/>
          </a:p>
        </p:txBody>
      </p:sp>
      <p:pic>
        <p:nvPicPr>
          <p:cNvPr id="4" name="Picture 3" descr="Georg Wilhelm Friedrich Hegel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9" y="0"/>
            <a:ext cx="2153920" cy="2692400"/>
          </a:xfrm>
          <a:prstGeom prst="rect">
            <a:avLst/>
          </a:prstGeom>
        </p:spPr>
      </p:pic>
      <p:pic>
        <p:nvPicPr>
          <p:cNvPr id="5" name="Picture 4" descr="Georg Wilhelm Friedrich Hegel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0" y="0"/>
            <a:ext cx="2140374" cy="2675467"/>
          </a:xfrm>
          <a:prstGeom prst="rect">
            <a:avLst/>
          </a:prstGeom>
        </p:spPr>
      </p:pic>
      <p:pic>
        <p:nvPicPr>
          <p:cNvPr id="6" name="Picture 5" descr="Georg Wilhelm Friedrich Hegel.jp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12" y="2675467"/>
            <a:ext cx="2167467" cy="2709334"/>
          </a:xfrm>
          <a:prstGeom prst="rect">
            <a:avLst/>
          </a:prstGeom>
        </p:spPr>
      </p:pic>
      <p:pic>
        <p:nvPicPr>
          <p:cNvPr id="7" name="Picture 6" descr="Georg Wilhelm Friedrich Hegel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675468"/>
            <a:ext cx="2167466" cy="2709334"/>
          </a:xfrm>
          <a:prstGeom prst="rect">
            <a:avLst/>
          </a:prstGeom>
        </p:spPr>
      </p:pic>
      <p:pic>
        <p:nvPicPr>
          <p:cNvPr id="8" name="Picture 7" descr="Georg Wilhelm Friedrich Hegel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320" y="-16933"/>
            <a:ext cx="2153920" cy="2692400"/>
          </a:xfrm>
          <a:prstGeom prst="rect">
            <a:avLst/>
          </a:prstGeom>
        </p:spPr>
      </p:pic>
      <p:pic>
        <p:nvPicPr>
          <p:cNvPr id="9" name="Picture 8" descr="Georg Wilhelm Friedrich Hegel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9" y="5384801"/>
            <a:ext cx="2153920" cy="2692400"/>
          </a:xfrm>
          <a:prstGeom prst="rect">
            <a:avLst/>
          </a:prstGeom>
        </p:spPr>
      </p:pic>
      <p:pic>
        <p:nvPicPr>
          <p:cNvPr id="10" name="Picture 9" descr="Georg Wilhelm Friedrich Hegel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6" y="5384801"/>
            <a:ext cx="2299546" cy="2874433"/>
          </a:xfrm>
          <a:prstGeom prst="rect">
            <a:avLst/>
          </a:prstGeom>
        </p:spPr>
      </p:pic>
      <p:sp>
        <p:nvSpPr>
          <p:cNvPr id="11" name="Regular Pentagon 10"/>
          <p:cNvSpPr/>
          <p:nvPr/>
        </p:nvSpPr>
        <p:spPr>
          <a:xfrm>
            <a:off x="688490" y="5384802"/>
            <a:ext cx="1546710" cy="1473198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Hegel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7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Radical thought that called for the abolition of the </a:t>
            </a:r>
            <a:r>
              <a:rPr lang="en-US" dirty="0" smtClean="0"/>
              <a:t>state</a:t>
            </a:r>
            <a:endParaRPr lang="en-US" dirty="0" smtClean="0"/>
          </a:p>
          <a:p>
            <a:r>
              <a:rPr lang="en-US" dirty="0" smtClean="0"/>
              <a:t>Anarchists </a:t>
            </a:r>
            <a:r>
              <a:rPr lang="en-US" dirty="0" smtClean="0"/>
              <a:t>assassinated the president of France, the prime minister of Spain, the empress of Austria, the king of Italy, and the president of the United </a:t>
            </a:r>
            <a:r>
              <a:rPr lang="en-US" dirty="0" smtClean="0"/>
              <a:t>States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Anarchism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234267" y="4622800"/>
            <a:ext cx="2946400" cy="1693333"/>
          </a:xfrm>
          <a:prstGeom prst="cube">
            <a:avLst/>
          </a:prstGeom>
          <a:gradFill flip="none" rotWithShape="1">
            <a:gsLst>
              <a:gs pos="0">
                <a:srgbClr val="140FAA"/>
              </a:gs>
              <a:gs pos="100000">
                <a:srgbClr val="FFFFFF"/>
              </a:gs>
              <a:gs pos="67000">
                <a:srgbClr val="140FA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More on Anarchism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An anti-</a:t>
            </a:r>
            <a:r>
              <a:rPr lang="en-US" dirty="0"/>
              <a:t>J</a:t>
            </a:r>
            <a:r>
              <a:rPr lang="en-US" dirty="0" smtClean="0"/>
              <a:t>ewish sentiment used to reinforce conservative, anti-liberal, and nationalist politics</a:t>
            </a:r>
          </a:p>
          <a:p>
            <a:r>
              <a:rPr lang="en-US" dirty="0" smtClean="0"/>
              <a:t>Against the rise of current opposition to liberal society</a:t>
            </a:r>
          </a:p>
          <a:p>
            <a:r>
              <a:rPr lang="en-US" dirty="0" smtClean="0"/>
              <a:t>Followers claimed Jewish had a lack of patriotism used to discredit France</a:t>
            </a:r>
          </a:p>
          <a:p>
            <a:pPr lvl="1"/>
            <a:r>
              <a:rPr lang="en-US" dirty="0" smtClean="0"/>
              <a:t>Jewish seen as a symbol of a liberal, capitalist society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Anti-Semitism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200400" y="5554133"/>
            <a:ext cx="2421467" cy="113453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2"/>
              </a:rPr>
              <a:t>Learn more about anti-Semitism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9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Philosopher that emphasized human will</a:t>
            </a:r>
          </a:p>
          <a:p>
            <a:r>
              <a:rPr lang="en-US" dirty="0" smtClean="0"/>
              <a:t>Had great disdain towards ideas of equality and democracy</a:t>
            </a:r>
          </a:p>
          <a:p>
            <a:r>
              <a:rPr lang="en-US" dirty="0" smtClean="0"/>
              <a:t>Hated nationalism and militarism</a:t>
            </a:r>
          </a:p>
          <a:p>
            <a:r>
              <a:rPr lang="en-US" dirty="0" smtClean="0"/>
              <a:t>Rejected his society and claimed the only hope for the future was the work of powerful men who would discard the reserves of the bourgeois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Friedrich </a:t>
            </a:r>
            <a:r>
              <a:rPr lang="en-US" dirty="0" smtClean="0"/>
              <a:t>Nietzsche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4407754"/>
            <a:ext cx="1811867" cy="2450245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1836004"/>
            <a:ext cx="1901716" cy="2571750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-554131"/>
            <a:ext cx="1811868" cy="245024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1445429">
            <a:off x="4859867" y="5054467"/>
            <a:ext cx="2116666" cy="914400"/>
          </a:xfrm>
          <a:prstGeom prst="cloudCallout">
            <a:avLst>
              <a:gd name="adj1" fmla="val 58268"/>
              <a:gd name="adj2" fmla="val 227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me? </a:t>
            </a:r>
            <a:r>
              <a:rPr lang="en-US" dirty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mmm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1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Philosopher who sought out a comprehensive philosophical system that would include all human knowledge</a:t>
            </a:r>
          </a:p>
          <a:p>
            <a:r>
              <a:rPr lang="en-US" i="1" dirty="0" smtClean="0"/>
              <a:t>Positivism-</a:t>
            </a:r>
            <a:r>
              <a:rPr lang="en-US" dirty="0"/>
              <a:t> </a:t>
            </a:r>
            <a:r>
              <a:rPr lang="en-US" dirty="0" smtClean="0"/>
              <a:t>written in 10 volumes published between 1830 and 1845</a:t>
            </a:r>
          </a:p>
          <a:p>
            <a:pPr lvl="1"/>
            <a:r>
              <a:rPr lang="en-US" dirty="0" smtClean="0"/>
              <a:t>Stated the key to civilization= humanity’s understanding of the world developed in the theological, metaphysical, and positive stages in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Auguste</a:t>
            </a:r>
            <a:r>
              <a:rPr lang="en-US" dirty="0" smtClean="0"/>
              <a:t> Comte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454399" y="5237161"/>
            <a:ext cx="2862755" cy="1778001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information on Positivism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17155" y="5584083"/>
            <a:ext cx="20046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05498" y="5580379"/>
            <a:ext cx="280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for links to click like the one to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387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labor laws that shortened the work week to 5 ½ days workers had more leisure time</a:t>
            </a:r>
          </a:p>
          <a:p>
            <a:r>
              <a:rPr lang="en-US" dirty="0" smtClean="0"/>
              <a:t>Sports teams were created to feel a sense of community</a:t>
            </a:r>
          </a:p>
          <a:p>
            <a:r>
              <a:rPr lang="en-US" dirty="0" smtClean="0"/>
              <a:t>It also gave people something to do while being physically active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Teams and Leisure</a:t>
            </a:r>
            <a:endParaRPr lang="en-US" dirty="0"/>
          </a:p>
        </p:txBody>
      </p:sp>
      <p:pic>
        <p:nvPicPr>
          <p:cNvPr id="4" name="Picture 3" descr="jatte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267" y="6366933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 in the background by Seurat</a:t>
            </a:r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6959600" y="5300133"/>
            <a:ext cx="1845733" cy="1436132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leisure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74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Karl Marx and what was Marxism?</a:t>
            </a:r>
          </a:p>
          <a:p>
            <a:r>
              <a:rPr lang="en-US" dirty="0" smtClean="0"/>
              <a:t>Why were sports teams an important part of nationalism?</a:t>
            </a:r>
          </a:p>
          <a:p>
            <a:r>
              <a:rPr lang="en-US" dirty="0" smtClean="0"/>
              <a:t>How did some of the views from this time period effect places other than Europe?</a:t>
            </a:r>
          </a:p>
          <a:p>
            <a:r>
              <a:rPr lang="en-US" dirty="0" smtClean="0"/>
              <a:t>In </a:t>
            </a:r>
            <a:r>
              <a:rPr lang="en-US" smtClean="0"/>
              <a:t>what ways were </a:t>
            </a:r>
            <a:r>
              <a:rPr lang="en-US" dirty="0" smtClean="0"/>
              <a:t>new technologies beneficial to the </a:t>
            </a:r>
            <a:r>
              <a:rPr lang="en-US" smtClean="0"/>
              <a:t>economic growth?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9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253" y="1989204"/>
            <a:ext cx="62875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End! 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3640666" y="4453467"/>
            <a:ext cx="1930400" cy="1659466"/>
          </a:xfrm>
          <a:prstGeom prst="curvedUpArrow">
            <a:avLst/>
          </a:prstGeom>
          <a:solidFill>
            <a:srgbClr val="C41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" action="ppaction://hlinkshowjump?jump=previousslide"/>
              </a:rPr>
              <a:t>Unless you need to go back…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5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Trained in German philosophy along with economics and radical thought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Communist Manifesto</a:t>
            </a:r>
            <a:r>
              <a:rPr lang="en-US" dirty="0" smtClean="0"/>
              <a:t> </a:t>
            </a:r>
            <a:r>
              <a:rPr lang="en-US" dirty="0" smtClean="0"/>
              <a:t>with Friedrich Engels</a:t>
            </a:r>
          </a:p>
          <a:p>
            <a:pPr lvl="1"/>
            <a:r>
              <a:rPr lang="en-US" dirty="0" smtClean="0"/>
              <a:t>A call to action with a philosophy of history</a:t>
            </a:r>
          </a:p>
          <a:p>
            <a:r>
              <a:rPr lang="en-US" dirty="0" smtClean="0"/>
              <a:t>Exiled to London where he spent the rest of his life devoted to his writings</a:t>
            </a:r>
          </a:p>
          <a:p>
            <a:pPr lvl="1"/>
            <a:r>
              <a:rPr lang="en-US" dirty="0" smtClean="0"/>
              <a:t>During this time he wrote a comprehensive treatise, </a:t>
            </a:r>
            <a:r>
              <a:rPr lang="en-US" i="1" dirty="0" smtClean="0"/>
              <a:t>Das </a:t>
            </a:r>
            <a:r>
              <a:rPr lang="en-US" i="1" dirty="0" err="1" smtClean="0"/>
              <a:t>Kapital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69467" y="5249333"/>
            <a:ext cx="1761066" cy="147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Marx and his writings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Marxism is a </a:t>
            </a:r>
            <a:r>
              <a:rPr lang="en-US" dirty="0" smtClean="0"/>
              <a:t>philosophy- a political doctrine from the economic and social philosophy of Karl Marx</a:t>
            </a:r>
          </a:p>
          <a:p>
            <a:r>
              <a:rPr lang="en-US" dirty="0" smtClean="0"/>
              <a:t>Based on the principle that economic conditions determine the nature of society</a:t>
            </a:r>
          </a:p>
          <a:p>
            <a:r>
              <a:rPr lang="en-US" dirty="0" smtClean="0"/>
              <a:t>Followers believed capitalism will lead to a classless society</a:t>
            </a:r>
          </a:p>
          <a:p>
            <a:r>
              <a:rPr lang="en-US" dirty="0" smtClean="0"/>
              <a:t>Appeals of Marxism</a:t>
            </a:r>
          </a:p>
          <a:p>
            <a:pPr lvl="1"/>
            <a:r>
              <a:rPr lang="en-US" dirty="0" smtClean="0"/>
              <a:t>Sees society as a whole, explaining historical change</a:t>
            </a:r>
          </a:p>
          <a:p>
            <a:pPr lvl="1"/>
            <a:r>
              <a:rPr lang="en-US" dirty="0" smtClean="0"/>
              <a:t>Accepts and hails industrialization as a benefit</a:t>
            </a:r>
          </a:p>
          <a:p>
            <a:pPr lvl="1"/>
            <a:r>
              <a:rPr lang="en-US" dirty="0" smtClean="0"/>
              <a:t>Rich in moral judgments without creating issues with any ethical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Marxism</a:t>
            </a:r>
            <a:endParaRPr lang="en-US" dirty="0"/>
          </a:p>
        </p:txBody>
      </p:sp>
      <p:sp>
        <p:nvSpPr>
          <p:cNvPr id="4" name="Cross 3"/>
          <p:cNvSpPr/>
          <p:nvPr/>
        </p:nvSpPr>
        <p:spPr>
          <a:xfrm>
            <a:off x="440267" y="254000"/>
            <a:ext cx="1744133" cy="1727200"/>
          </a:xfrm>
          <a:prstGeom prst="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1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Charles Darwin’s theory of evolution and applying it to society</a:t>
            </a:r>
          </a:p>
          <a:p>
            <a:r>
              <a:rPr lang="en-US" dirty="0" smtClean="0"/>
              <a:t>Thomas Huxley was a very important </a:t>
            </a:r>
            <a:r>
              <a:rPr lang="en-US" dirty="0" smtClean="0"/>
              <a:t>propagandist </a:t>
            </a:r>
            <a:r>
              <a:rPr lang="en-US" dirty="0" smtClean="0"/>
              <a:t>for Darwin’s theories</a:t>
            </a:r>
          </a:p>
          <a:p>
            <a:r>
              <a:rPr lang="en-US" dirty="0" smtClean="0"/>
              <a:t>Views of male dominance over women</a:t>
            </a:r>
          </a:p>
          <a:p>
            <a:r>
              <a:rPr lang="en-US" dirty="0" smtClean="0"/>
              <a:t>Often on the side of reactionary </a:t>
            </a:r>
            <a:r>
              <a:rPr lang="en-US" dirty="0" smtClean="0"/>
              <a:t>ideas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2255" y="6488668"/>
            <a:ext cx="240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Charles Darwin</a:t>
            </a:r>
            <a:endParaRPr lang="en-US" dirty="0"/>
          </a:p>
        </p:txBody>
      </p:sp>
      <p:pic>
        <p:nvPicPr>
          <p:cNvPr id="6" name="Picture 5" descr="Darw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8"/>
          <a:stretch/>
        </p:blipFill>
        <p:spPr>
          <a:xfrm>
            <a:off x="6705600" y="3547535"/>
            <a:ext cx="2286001" cy="29411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42267" y="5063067"/>
            <a:ext cx="2540000" cy="12530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Social Darwinism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4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Large-scale organizations were put together by social groups throughout Europe</a:t>
            </a:r>
          </a:p>
          <a:p>
            <a:pPr lvl="1"/>
            <a:r>
              <a:rPr lang="en-US" dirty="0" smtClean="0"/>
              <a:t>Among these workers who formed trade unions who negotiated for a particular industry or mobilize major strikes</a:t>
            </a:r>
          </a:p>
          <a:p>
            <a:r>
              <a:rPr lang="en-US" dirty="0" smtClean="0"/>
              <a:t>Some formed associations that set standards, and lobbied governments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Politics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216399" y="4521200"/>
            <a:ext cx="2590801" cy="2235201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Trade 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government takes a role in equalizing burdens in society</a:t>
            </a:r>
          </a:p>
          <a:p>
            <a:r>
              <a:rPr lang="en-US" dirty="0" smtClean="0"/>
              <a:t>Includes dealing with work hours and wages</a:t>
            </a:r>
          </a:p>
          <a:p>
            <a:r>
              <a:rPr lang="en-US" dirty="0" smtClean="0"/>
              <a:t>By doing this it spreads the burden throughout society</a:t>
            </a:r>
          </a:p>
          <a:p>
            <a:pPr lvl="1"/>
            <a:r>
              <a:rPr lang="en-US" dirty="0" smtClean="0"/>
              <a:t>Less work for workers, richer pay higher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ocialism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606800" y="4893733"/>
            <a:ext cx="2319867" cy="17272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Intro to 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4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a country’s power and sphere of influence through diplomacy or military force</a:t>
            </a:r>
          </a:p>
          <a:p>
            <a:r>
              <a:rPr lang="en-US" dirty="0" smtClean="0"/>
              <a:t>This was done many times by the use of missionaries to spread a country’s faith in a foreign land</a:t>
            </a:r>
          </a:p>
          <a:p>
            <a:r>
              <a:rPr lang="en-US" dirty="0" smtClean="0"/>
              <a:t>Mother land felt as if they were doing the indigenous people a favor by giving them these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Decision 3"/>
          <p:cNvSpPr/>
          <p:nvPr/>
        </p:nvSpPr>
        <p:spPr>
          <a:xfrm>
            <a:off x="829733" y="4639733"/>
            <a:ext cx="3014133" cy="2218267"/>
          </a:xfrm>
          <a:prstGeom prst="flowChartDecision">
            <a:avLst/>
          </a:prstGeom>
          <a:solidFill>
            <a:srgbClr val="A74D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More on imperialism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5520267" y="4707466"/>
            <a:ext cx="1473200" cy="191346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" action="ppaction://hlinkshowjump?jump=previousslide"/>
              </a:rPr>
              <a:t>Need to go back to the other slide for co</a:t>
            </a:r>
            <a:r>
              <a:rPr lang="en-US" dirty="0" smtClean="0">
                <a:solidFill>
                  <a:schemeClr val="tx1"/>
                </a:solidFill>
                <a:hlinkClick r:id="" action="ppaction://hlinkshowjump?jump=previousslide"/>
              </a:rPr>
              <a:t>mparison?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5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mother country transplants its own citizens onto a foreign land and imposes the home country’s language, laws, economic systems, customs, education, and religion</a:t>
            </a:r>
          </a:p>
          <a:p>
            <a:r>
              <a:rPr lang="en-US" dirty="0" smtClean="0"/>
              <a:t>These are brought on to influence the indigenous people</a:t>
            </a:r>
          </a:p>
          <a:p>
            <a:r>
              <a:rPr lang="en-US" dirty="0" smtClean="0"/>
              <a:t>India was where many countries set up colonies because of the natural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Colonialism</a:t>
            </a:r>
            <a:endParaRPr lang="en-US" dirty="0"/>
          </a:p>
        </p:txBody>
      </p:sp>
      <p:sp>
        <p:nvSpPr>
          <p:cNvPr id="4" name="Quad Arrow Callout 3"/>
          <p:cNvSpPr/>
          <p:nvPr/>
        </p:nvSpPr>
        <p:spPr>
          <a:xfrm>
            <a:off x="6654800" y="4944533"/>
            <a:ext cx="2015067" cy="1913467"/>
          </a:xfrm>
          <a:prstGeom prst="quadArrowCallout">
            <a:avLst/>
          </a:prstGeom>
          <a:solidFill>
            <a:srgbClr val="AA41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Better look at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7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939</TotalTime>
  <Words>1099</Words>
  <Application>Microsoft Macintosh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Economic, Political, and Social Philosophy</vt:lpstr>
      <vt:lpstr>Auguste Comte</vt:lpstr>
      <vt:lpstr>Karl Marx</vt:lpstr>
      <vt:lpstr>Marxism</vt:lpstr>
      <vt:lpstr>Social Darwinism</vt:lpstr>
      <vt:lpstr>Domestic Politics</vt:lpstr>
      <vt:lpstr>Socialism</vt:lpstr>
      <vt:lpstr>Imperialism</vt:lpstr>
      <vt:lpstr>Colonialism</vt:lpstr>
      <vt:lpstr>Nationalism</vt:lpstr>
      <vt:lpstr>Economics</vt:lpstr>
      <vt:lpstr>New Technologies</vt:lpstr>
      <vt:lpstr>Industrialization</vt:lpstr>
      <vt:lpstr>Improvements in Communication</vt:lpstr>
      <vt:lpstr>Demographic Changes</vt:lpstr>
      <vt:lpstr>Georg Wilhelm Friedrich Hegel</vt:lpstr>
      <vt:lpstr>Anarchism</vt:lpstr>
      <vt:lpstr>Anti-Semitism</vt:lpstr>
      <vt:lpstr>Friedrich Nietzsche</vt:lpstr>
      <vt:lpstr>Sports Teams and Leisure</vt:lpstr>
      <vt:lpstr>What do you remember?</vt:lpstr>
      <vt:lpstr>PowerPoint Presentation</vt:lpstr>
    </vt:vector>
  </TitlesOfParts>
  <Company>Oak Park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Economic, Political, and Social Philosophy</dc:title>
  <dc:creator>Katherine Kim</dc:creator>
  <cp:lastModifiedBy>Katherine Kim</cp:lastModifiedBy>
  <cp:revision>42</cp:revision>
  <dcterms:created xsi:type="dcterms:W3CDTF">2013-02-02T19:55:43Z</dcterms:created>
  <dcterms:modified xsi:type="dcterms:W3CDTF">2013-02-03T21:48:46Z</dcterms:modified>
</cp:coreProperties>
</file>